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8" r:id="rId18"/>
    <p:sldId id="279" r:id="rId19"/>
    <p:sldId id="271" r:id="rId20"/>
    <p:sldId id="272" r:id="rId21"/>
    <p:sldId id="273" r:id="rId22"/>
    <p:sldId id="274" r:id="rId23"/>
    <p:sldId id="284" r:id="rId24"/>
    <p:sldId id="275" r:id="rId25"/>
    <p:sldId id="276" r:id="rId26"/>
    <p:sldId id="283" r:id="rId27"/>
    <p:sldId id="282" r:id="rId28"/>
    <p:sldId id="281" r:id="rId29"/>
    <p:sldId id="285" r:id="rId30"/>
    <p:sldId id="286" r:id="rId31"/>
    <p:sldId id="287" r:id="rId32"/>
    <p:sldId id="280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77F2A-D1AD-4918-B1B4-F1A956F2CE6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B8295C-80B1-49BB-AA97-1202F9D81FA5}">
      <dgm:prSet phldrT="[Texto]"/>
      <dgm:spPr/>
      <dgm:t>
        <a:bodyPr/>
        <a:lstStyle/>
        <a:p>
          <a:r>
            <a:rPr lang="pt-BR" b="1" dirty="0"/>
            <a:t>Regional </a:t>
          </a:r>
          <a:r>
            <a:rPr lang="pt-BR" dirty="0"/>
            <a:t> </a:t>
          </a:r>
        </a:p>
      </dgm:t>
    </dgm:pt>
    <dgm:pt modelId="{523FE40A-6BA9-4FCC-AC3B-467A2B5FFE0C}" type="parTrans" cxnId="{ABDA83D5-773A-47E1-9A25-38D8AADECC87}">
      <dgm:prSet/>
      <dgm:spPr/>
      <dgm:t>
        <a:bodyPr/>
        <a:lstStyle/>
        <a:p>
          <a:endParaRPr lang="pt-BR"/>
        </a:p>
      </dgm:t>
    </dgm:pt>
    <dgm:pt modelId="{30B16A49-AF9C-4614-B238-19BA78EE88DB}" type="sibTrans" cxnId="{ABDA83D5-773A-47E1-9A25-38D8AADECC87}">
      <dgm:prSet/>
      <dgm:spPr/>
      <dgm:t>
        <a:bodyPr/>
        <a:lstStyle/>
        <a:p>
          <a:endParaRPr lang="pt-BR"/>
        </a:p>
      </dgm:t>
    </dgm:pt>
    <dgm:pt modelId="{E2B76D02-B338-492F-AF8A-B1F8BF7B39F4}">
      <dgm:prSet phldrT="[Texto]"/>
      <dgm:spPr/>
      <dgm:t>
        <a:bodyPr/>
        <a:lstStyle/>
        <a:p>
          <a:r>
            <a:rPr lang="pt-BR" b="1" dirty="0"/>
            <a:t>Diocesano</a:t>
          </a:r>
          <a:r>
            <a:rPr lang="pt-BR" dirty="0"/>
            <a:t>  </a:t>
          </a:r>
        </a:p>
      </dgm:t>
    </dgm:pt>
    <dgm:pt modelId="{2231784E-5A2B-4F78-A64F-6BECBCB01769}" type="parTrans" cxnId="{F800F7F4-2559-4A58-88D2-6EAECA7483F6}">
      <dgm:prSet/>
      <dgm:spPr/>
      <dgm:t>
        <a:bodyPr/>
        <a:lstStyle/>
        <a:p>
          <a:endParaRPr lang="pt-BR"/>
        </a:p>
      </dgm:t>
    </dgm:pt>
    <dgm:pt modelId="{FA05B5FE-715A-4DF1-8220-C088D09F9C65}" type="sibTrans" cxnId="{F800F7F4-2559-4A58-88D2-6EAECA7483F6}">
      <dgm:prSet/>
      <dgm:spPr/>
      <dgm:t>
        <a:bodyPr/>
        <a:lstStyle/>
        <a:p>
          <a:endParaRPr lang="pt-BR"/>
        </a:p>
      </dgm:t>
    </dgm:pt>
    <dgm:pt modelId="{B8FB36D9-99B8-42C0-A1CC-48C78A134D67}">
      <dgm:prSet phldrT="[Texto]"/>
      <dgm:spPr/>
      <dgm:t>
        <a:bodyPr/>
        <a:lstStyle/>
        <a:p>
          <a:r>
            <a:rPr lang="pt-BR" b="1" dirty="0"/>
            <a:t>Nacional</a:t>
          </a:r>
          <a:r>
            <a:rPr lang="pt-BR" dirty="0"/>
            <a:t> </a:t>
          </a:r>
        </a:p>
      </dgm:t>
    </dgm:pt>
    <dgm:pt modelId="{6F1181BC-6347-4C38-B211-E8F14AAEB152}" type="parTrans" cxnId="{723F3B51-1282-4B50-A15C-1825D473B94E}">
      <dgm:prSet/>
      <dgm:spPr/>
      <dgm:t>
        <a:bodyPr/>
        <a:lstStyle/>
        <a:p>
          <a:endParaRPr lang="pt-BR"/>
        </a:p>
      </dgm:t>
    </dgm:pt>
    <dgm:pt modelId="{63408E21-2670-481D-B557-4F5C05BF4A41}" type="sibTrans" cxnId="{723F3B51-1282-4B50-A15C-1825D473B94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82F85F-43CF-4002-BB24-E9AB12F9B9FC}">
      <dgm:prSet phldrT="[Texto]"/>
      <dgm:spPr/>
      <dgm:t>
        <a:bodyPr/>
        <a:lstStyle/>
        <a:p>
          <a:r>
            <a:rPr lang="pt-BR" b="1" dirty="0"/>
            <a:t>Paroquial </a:t>
          </a:r>
        </a:p>
      </dgm:t>
    </dgm:pt>
    <dgm:pt modelId="{E33EEC36-2419-4197-841D-7666A47D7F42}" type="parTrans" cxnId="{2592D6C6-9AF0-4573-84AB-2F86F67D478A}">
      <dgm:prSet/>
      <dgm:spPr/>
      <dgm:t>
        <a:bodyPr/>
        <a:lstStyle/>
        <a:p>
          <a:endParaRPr lang="pt-BR"/>
        </a:p>
      </dgm:t>
    </dgm:pt>
    <dgm:pt modelId="{3A2B8083-C358-48C4-BCB9-600596330F76}" type="sibTrans" cxnId="{2592D6C6-9AF0-4573-84AB-2F86F67D478A}">
      <dgm:prSet/>
      <dgm:spPr/>
      <dgm:t>
        <a:bodyPr/>
        <a:lstStyle/>
        <a:p>
          <a:endParaRPr lang="pt-BR"/>
        </a:p>
      </dgm:t>
    </dgm:pt>
    <dgm:pt modelId="{44A468EE-7D3A-4648-962D-8AB2F8309A92}" type="pres">
      <dgm:prSet presAssocID="{74A77F2A-D1AD-4918-B1B4-F1A956F2CE6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BF0A5442-D6A2-4D20-9A26-B8D7178FD30D}" type="pres">
      <dgm:prSet presAssocID="{24B8295C-80B1-49BB-AA97-1202F9D81FA5}" presName="text1" presStyleCnt="0"/>
      <dgm:spPr/>
    </dgm:pt>
    <dgm:pt modelId="{03C1A433-D3E9-4566-81EA-B17DEDC7EEE5}" type="pres">
      <dgm:prSet presAssocID="{24B8295C-80B1-49BB-AA97-1202F9D81FA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FCF6B-84C9-40EB-A60D-87CCAACF269F}" type="pres">
      <dgm:prSet presAssocID="{24B8295C-80B1-49BB-AA97-1202F9D81FA5}" presName="textaccent1" presStyleCnt="0"/>
      <dgm:spPr/>
    </dgm:pt>
    <dgm:pt modelId="{BDF9E39D-1C80-48A8-8081-34693566900C}" type="pres">
      <dgm:prSet presAssocID="{24B8295C-80B1-49BB-AA97-1202F9D81FA5}" presName="accentRepeatNode" presStyleLbl="solidAlignAcc1" presStyleIdx="0" presStyleCnt="8"/>
      <dgm:spPr/>
    </dgm:pt>
    <dgm:pt modelId="{C2E1EAFB-C788-4DAA-B94A-F5C0D65245C3}" type="pres">
      <dgm:prSet presAssocID="{30B16A49-AF9C-4614-B238-19BA78EE88DB}" presName="image1" presStyleCnt="0"/>
      <dgm:spPr/>
    </dgm:pt>
    <dgm:pt modelId="{F5185BEB-72D7-4054-8DE2-D44863FA37EB}" type="pres">
      <dgm:prSet presAssocID="{30B16A49-AF9C-4614-B238-19BA78EE88DB}" presName="imageRepeatNode" presStyleLbl="alignAcc1" presStyleIdx="0" presStyleCnt="4"/>
      <dgm:spPr/>
      <dgm:t>
        <a:bodyPr/>
        <a:lstStyle/>
        <a:p>
          <a:endParaRPr lang="pt-BR"/>
        </a:p>
      </dgm:t>
    </dgm:pt>
    <dgm:pt modelId="{ED3300D3-77A0-4E43-9E27-E8EF8A3463D5}" type="pres">
      <dgm:prSet presAssocID="{30B16A49-AF9C-4614-B238-19BA78EE88DB}" presName="imageaccent1" presStyleCnt="0"/>
      <dgm:spPr/>
    </dgm:pt>
    <dgm:pt modelId="{E5E1D12C-1583-480A-B0FC-EE58B2EC1FB1}" type="pres">
      <dgm:prSet presAssocID="{30B16A49-AF9C-4614-B238-19BA78EE88DB}" presName="accentRepeatNode" presStyleLbl="solidAlignAcc1" presStyleIdx="1" presStyleCnt="8"/>
      <dgm:spPr/>
    </dgm:pt>
    <dgm:pt modelId="{0B16C194-6E4A-4305-AC88-2B985FEEBA00}" type="pres">
      <dgm:prSet presAssocID="{E2B76D02-B338-492F-AF8A-B1F8BF7B39F4}" presName="text2" presStyleCnt="0"/>
      <dgm:spPr/>
    </dgm:pt>
    <dgm:pt modelId="{8852263E-C078-4E09-AA93-FBB1E7EF499A}" type="pres">
      <dgm:prSet presAssocID="{E2B76D02-B338-492F-AF8A-B1F8BF7B39F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EEDDC-B87E-4FD8-8C1B-A36D578F5DAB}" type="pres">
      <dgm:prSet presAssocID="{E2B76D02-B338-492F-AF8A-B1F8BF7B39F4}" presName="textaccent2" presStyleCnt="0"/>
      <dgm:spPr/>
    </dgm:pt>
    <dgm:pt modelId="{459141E0-241E-4B01-9B9D-F66EF2DB8D66}" type="pres">
      <dgm:prSet presAssocID="{E2B76D02-B338-492F-AF8A-B1F8BF7B39F4}" presName="accentRepeatNode" presStyleLbl="solidAlignAcc1" presStyleIdx="2" presStyleCnt="8"/>
      <dgm:spPr/>
    </dgm:pt>
    <dgm:pt modelId="{DE670E5A-A515-4250-858D-2389B35D0B70}" type="pres">
      <dgm:prSet presAssocID="{FA05B5FE-715A-4DF1-8220-C088D09F9C65}" presName="image2" presStyleCnt="0"/>
      <dgm:spPr/>
    </dgm:pt>
    <dgm:pt modelId="{C3695D87-DA6D-47B1-B2EF-29232BE994A4}" type="pres">
      <dgm:prSet presAssocID="{FA05B5FE-715A-4DF1-8220-C088D09F9C65}" presName="imageRepeatNode" presStyleLbl="alignAcc1" presStyleIdx="1" presStyleCnt="4" custAng="0" custScaleY="98312"/>
      <dgm:spPr/>
      <dgm:t>
        <a:bodyPr/>
        <a:lstStyle/>
        <a:p>
          <a:endParaRPr lang="pt-BR"/>
        </a:p>
      </dgm:t>
    </dgm:pt>
    <dgm:pt modelId="{0B982C69-4382-4200-BEE0-ACD7432FFFF5}" type="pres">
      <dgm:prSet presAssocID="{FA05B5FE-715A-4DF1-8220-C088D09F9C65}" presName="imageaccent2" presStyleCnt="0"/>
      <dgm:spPr/>
    </dgm:pt>
    <dgm:pt modelId="{EFC6112E-98EE-4B9E-B953-5B42149FE5B2}" type="pres">
      <dgm:prSet presAssocID="{FA05B5FE-715A-4DF1-8220-C088D09F9C65}" presName="accentRepeatNode" presStyleLbl="solidAlignAcc1" presStyleIdx="3" presStyleCnt="8"/>
      <dgm:spPr/>
    </dgm:pt>
    <dgm:pt modelId="{8EA412D5-68B6-4877-9F39-22635EF118A6}" type="pres">
      <dgm:prSet presAssocID="{B8FB36D9-99B8-42C0-A1CC-48C78A134D67}" presName="text3" presStyleCnt="0"/>
      <dgm:spPr/>
    </dgm:pt>
    <dgm:pt modelId="{25A928B4-6CE7-4580-9766-B6D0B879DD43}" type="pres">
      <dgm:prSet presAssocID="{B8FB36D9-99B8-42C0-A1CC-48C78A134D67}" presName="textRepeatNode" presStyleLbl="alignNode1" presStyleIdx="2" presStyleCnt="4" custLinFactNeighborX="-2164" custLinFactNeighborY="-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E978B-BEAB-4010-B291-A36F6F0F4177}" type="pres">
      <dgm:prSet presAssocID="{B8FB36D9-99B8-42C0-A1CC-48C78A134D67}" presName="textaccent3" presStyleCnt="0"/>
      <dgm:spPr/>
    </dgm:pt>
    <dgm:pt modelId="{235BAD81-F3AA-4E5A-AB55-B1DC9A47F273}" type="pres">
      <dgm:prSet presAssocID="{B8FB36D9-99B8-42C0-A1CC-48C78A134D67}" presName="accentRepeatNode" presStyleLbl="solidAlignAcc1" presStyleIdx="4" presStyleCnt="8"/>
      <dgm:spPr/>
    </dgm:pt>
    <dgm:pt modelId="{37DC0DAA-5F7A-42B9-B700-B22A1FF3BF47}" type="pres">
      <dgm:prSet presAssocID="{63408E21-2670-481D-B557-4F5C05BF4A41}" presName="image3" presStyleCnt="0"/>
      <dgm:spPr/>
    </dgm:pt>
    <dgm:pt modelId="{95EBF67B-7C2F-4BAD-92D4-7A1680ECA811}" type="pres">
      <dgm:prSet presAssocID="{63408E21-2670-481D-B557-4F5C05BF4A41}" presName="imageRepeatNode" presStyleLbl="alignAcc1" presStyleIdx="2" presStyleCnt="4"/>
      <dgm:spPr/>
      <dgm:t>
        <a:bodyPr/>
        <a:lstStyle/>
        <a:p>
          <a:endParaRPr lang="pt-BR"/>
        </a:p>
      </dgm:t>
    </dgm:pt>
    <dgm:pt modelId="{57AC2F95-8DCB-4804-8B56-91A172B0F3DB}" type="pres">
      <dgm:prSet presAssocID="{63408E21-2670-481D-B557-4F5C05BF4A41}" presName="imageaccent3" presStyleCnt="0"/>
      <dgm:spPr/>
    </dgm:pt>
    <dgm:pt modelId="{D258B3D7-57DE-47C7-811B-457DEAC07DD5}" type="pres">
      <dgm:prSet presAssocID="{63408E21-2670-481D-B557-4F5C05BF4A41}" presName="accentRepeatNode" presStyleLbl="solidAlignAcc1" presStyleIdx="5" presStyleCnt="8" custScaleX="981936" custScaleY="933407" custLinFactX="172751" custLinFactNeighborX="200000" custLinFactNeighborY="7826"/>
      <dgm:spPr/>
    </dgm:pt>
    <dgm:pt modelId="{B3CE2B59-B917-4DAB-9B02-DCA0A426239C}" type="pres">
      <dgm:prSet presAssocID="{5E82F85F-43CF-4002-BB24-E9AB12F9B9FC}" presName="text4" presStyleCnt="0"/>
      <dgm:spPr/>
    </dgm:pt>
    <dgm:pt modelId="{25C0BD6D-3417-4E21-A268-A4E8CCF826D6}" type="pres">
      <dgm:prSet presAssocID="{5E82F85F-43CF-4002-BB24-E9AB12F9B9F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B6B42-1AEB-435A-AEC6-FCA1F9635EC4}" type="pres">
      <dgm:prSet presAssocID="{5E82F85F-43CF-4002-BB24-E9AB12F9B9FC}" presName="textaccent4" presStyleCnt="0"/>
      <dgm:spPr/>
    </dgm:pt>
    <dgm:pt modelId="{76412801-77DB-46B6-983D-3B74C5B66378}" type="pres">
      <dgm:prSet presAssocID="{5E82F85F-43CF-4002-BB24-E9AB12F9B9FC}" presName="accentRepeatNode" presStyleLbl="solidAlignAcc1" presStyleIdx="6" presStyleCnt="8"/>
      <dgm:spPr/>
    </dgm:pt>
    <dgm:pt modelId="{DC4CD53F-67E0-45AD-A572-E540B48F5C0A}" type="pres">
      <dgm:prSet presAssocID="{3A2B8083-C358-48C4-BCB9-600596330F76}" presName="image4" presStyleCnt="0"/>
      <dgm:spPr/>
    </dgm:pt>
    <dgm:pt modelId="{E44329BB-0391-4F30-9AB7-55C181B08141}" type="pres">
      <dgm:prSet presAssocID="{3A2B8083-C358-48C4-BCB9-600596330F76}" presName="imageRepeatNode" presStyleLbl="alignAcc1" presStyleIdx="3" presStyleCnt="4" custAng="0" custScaleY="98312"/>
      <dgm:spPr/>
      <dgm:t>
        <a:bodyPr/>
        <a:lstStyle/>
        <a:p>
          <a:endParaRPr lang="pt-BR"/>
        </a:p>
      </dgm:t>
    </dgm:pt>
    <dgm:pt modelId="{BB5D565E-F25D-42B9-ADD4-6FCEA684108E}" type="pres">
      <dgm:prSet presAssocID="{3A2B8083-C358-48C4-BCB9-600596330F76}" presName="imageaccent4" presStyleCnt="0"/>
      <dgm:spPr/>
    </dgm:pt>
    <dgm:pt modelId="{263D855A-1342-43E9-A754-5A69F361DB0E}" type="pres">
      <dgm:prSet presAssocID="{3A2B8083-C358-48C4-BCB9-600596330F76}" presName="accentRepeatNode" presStyleLbl="solidAlignAcc1" presStyleIdx="7" presStyleCnt="8"/>
      <dgm:spPr/>
    </dgm:pt>
  </dgm:ptLst>
  <dgm:cxnLst>
    <dgm:cxn modelId="{F800F7F4-2559-4A58-88D2-6EAECA7483F6}" srcId="{74A77F2A-D1AD-4918-B1B4-F1A956F2CE64}" destId="{E2B76D02-B338-492F-AF8A-B1F8BF7B39F4}" srcOrd="1" destOrd="0" parTransId="{2231784E-5A2B-4F78-A64F-6BECBCB01769}" sibTransId="{FA05B5FE-715A-4DF1-8220-C088D09F9C65}"/>
    <dgm:cxn modelId="{40224401-B6AE-45AB-A640-678525A18323}" type="presOf" srcId="{FA05B5FE-715A-4DF1-8220-C088D09F9C65}" destId="{C3695D87-DA6D-47B1-B2EF-29232BE994A4}" srcOrd="0" destOrd="0" presId="urn:microsoft.com/office/officeart/2008/layout/HexagonCluster"/>
    <dgm:cxn modelId="{BE9C5906-C62C-405D-B219-31760EACBE22}" type="presOf" srcId="{5E82F85F-43CF-4002-BB24-E9AB12F9B9FC}" destId="{25C0BD6D-3417-4E21-A268-A4E8CCF826D6}" srcOrd="0" destOrd="0" presId="urn:microsoft.com/office/officeart/2008/layout/HexagonCluster"/>
    <dgm:cxn modelId="{FA43C168-49D5-41EF-B463-BA95E739B908}" type="presOf" srcId="{74A77F2A-D1AD-4918-B1B4-F1A956F2CE64}" destId="{44A468EE-7D3A-4648-962D-8AB2F8309A92}" srcOrd="0" destOrd="0" presId="urn:microsoft.com/office/officeart/2008/layout/HexagonCluster"/>
    <dgm:cxn modelId="{6E9675DE-6EAD-405B-A3C1-0A33A874CA3D}" type="presOf" srcId="{E2B76D02-B338-492F-AF8A-B1F8BF7B39F4}" destId="{8852263E-C078-4E09-AA93-FBB1E7EF499A}" srcOrd="0" destOrd="0" presId="urn:microsoft.com/office/officeart/2008/layout/HexagonCluster"/>
    <dgm:cxn modelId="{ABDA83D5-773A-47E1-9A25-38D8AADECC87}" srcId="{74A77F2A-D1AD-4918-B1B4-F1A956F2CE64}" destId="{24B8295C-80B1-49BB-AA97-1202F9D81FA5}" srcOrd="0" destOrd="0" parTransId="{523FE40A-6BA9-4FCC-AC3B-467A2B5FFE0C}" sibTransId="{30B16A49-AF9C-4614-B238-19BA78EE88DB}"/>
    <dgm:cxn modelId="{2592D6C6-9AF0-4573-84AB-2F86F67D478A}" srcId="{74A77F2A-D1AD-4918-B1B4-F1A956F2CE64}" destId="{5E82F85F-43CF-4002-BB24-E9AB12F9B9FC}" srcOrd="3" destOrd="0" parTransId="{E33EEC36-2419-4197-841D-7666A47D7F42}" sibTransId="{3A2B8083-C358-48C4-BCB9-600596330F76}"/>
    <dgm:cxn modelId="{0BDE6E55-1DB7-4FCC-B906-C0ECB2D0F59A}" type="presOf" srcId="{B8FB36D9-99B8-42C0-A1CC-48C78A134D67}" destId="{25A928B4-6CE7-4580-9766-B6D0B879DD43}" srcOrd="0" destOrd="0" presId="urn:microsoft.com/office/officeart/2008/layout/HexagonCluster"/>
    <dgm:cxn modelId="{2656F07F-C19B-4363-92DF-67405FDA5757}" type="presOf" srcId="{3A2B8083-C358-48C4-BCB9-600596330F76}" destId="{E44329BB-0391-4F30-9AB7-55C181B08141}" srcOrd="0" destOrd="0" presId="urn:microsoft.com/office/officeart/2008/layout/HexagonCluster"/>
    <dgm:cxn modelId="{851C5A02-148D-4FAE-9868-24C695F20FE6}" type="presOf" srcId="{63408E21-2670-481D-B557-4F5C05BF4A41}" destId="{95EBF67B-7C2F-4BAD-92D4-7A1680ECA811}" srcOrd="0" destOrd="0" presId="urn:microsoft.com/office/officeart/2008/layout/HexagonCluster"/>
    <dgm:cxn modelId="{1D1CA50A-2CAD-46EA-A68F-1A54592B1CD9}" type="presOf" srcId="{24B8295C-80B1-49BB-AA97-1202F9D81FA5}" destId="{03C1A433-D3E9-4566-81EA-B17DEDC7EEE5}" srcOrd="0" destOrd="0" presId="urn:microsoft.com/office/officeart/2008/layout/HexagonCluster"/>
    <dgm:cxn modelId="{723F3B51-1282-4B50-A15C-1825D473B94E}" srcId="{74A77F2A-D1AD-4918-B1B4-F1A956F2CE64}" destId="{B8FB36D9-99B8-42C0-A1CC-48C78A134D67}" srcOrd="2" destOrd="0" parTransId="{6F1181BC-6347-4C38-B211-E8F14AAEB152}" sibTransId="{63408E21-2670-481D-B557-4F5C05BF4A41}"/>
    <dgm:cxn modelId="{CBFB0162-7C8E-426B-ACDC-967702BB0829}" type="presOf" srcId="{30B16A49-AF9C-4614-B238-19BA78EE88DB}" destId="{F5185BEB-72D7-4054-8DE2-D44863FA37EB}" srcOrd="0" destOrd="0" presId="urn:microsoft.com/office/officeart/2008/layout/HexagonCluster"/>
    <dgm:cxn modelId="{B854D7E0-BCCB-46C0-9841-B63EEB3B561C}" type="presParOf" srcId="{44A468EE-7D3A-4648-962D-8AB2F8309A92}" destId="{BF0A5442-D6A2-4D20-9A26-B8D7178FD30D}" srcOrd="0" destOrd="0" presId="urn:microsoft.com/office/officeart/2008/layout/HexagonCluster"/>
    <dgm:cxn modelId="{E64C8AA3-4780-435E-8753-510AE1596E93}" type="presParOf" srcId="{BF0A5442-D6A2-4D20-9A26-B8D7178FD30D}" destId="{03C1A433-D3E9-4566-81EA-B17DEDC7EEE5}" srcOrd="0" destOrd="0" presId="urn:microsoft.com/office/officeart/2008/layout/HexagonCluster"/>
    <dgm:cxn modelId="{DEC768FD-0BFD-43A0-A4B4-6D7C3FFFACA8}" type="presParOf" srcId="{44A468EE-7D3A-4648-962D-8AB2F8309A92}" destId="{3BCFCF6B-84C9-40EB-A60D-87CCAACF269F}" srcOrd="1" destOrd="0" presId="urn:microsoft.com/office/officeart/2008/layout/HexagonCluster"/>
    <dgm:cxn modelId="{04D943FF-AFDB-4373-ABCE-F38E08B3ED87}" type="presParOf" srcId="{3BCFCF6B-84C9-40EB-A60D-87CCAACF269F}" destId="{BDF9E39D-1C80-48A8-8081-34693566900C}" srcOrd="0" destOrd="0" presId="urn:microsoft.com/office/officeart/2008/layout/HexagonCluster"/>
    <dgm:cxn modelId="{9FEE9A2B-B7A1-4523-98E9-DAD40F2D0B95}" type="presParOf" srcId="{44A468EE-7D3A-4648-962D-8AB2F8309A92}" destId="{C2E1EAFB-C788-4DAA-B94A-F5C0D65245C3}" srcOrd="2" destOrd="0" presId="urn:microsoft.com/office/officeart/2008/layout/HexagonCluster"/>
    <dgm:cxn modelId="{19FBEDF2-F6B9-48E1-8F1C-07C69A021A09}" type="presParOf" srcId="{C2E1EAFB-C788-4DAA-B94A-F5C0D65245C3}" destId="{F5185BEB-72D7-4054-8DE2-D44863FA37EB}" srcOrd="0" destOrd="0" presId="urn:microsoft.com/office/officeart/2008/layout/HexagonCluster"/>
    <dgm:cxn modelId="{14C105D8-8757-40EB-AD38-6749A73C811A}" type="presParOf" srcId="{44A468EE-7D3A-4648-962D-8AB2F8309A92}" destId="{ED3300D3-77A0-4E43-9E27-E8EF8A3463D5}" srcOrd="3" destOrd="0" presId="urn:microsoft.com/office/officeart/2008/layout/HexagonCluster"/>
    <dgm:cxn modelId="{FCBA26D9-F4E9-44F7-AE3E-5FF0B4A40E3E}" type="presParOf" srcId="{ED3300D3-77A0-4E43-9E27-E8EF8A3463D5}" destId="{E5E1D12C-1583-480A-B0FC-EE58B2EC1FB1}" srcOrd="0" destOrd="0" presId="urn:microsoft.com/office/officeart/2008/layout/HexagonCluster"/>
    <dgm:cxn modelId="{936D6BB8-6B94-48AA-818C-6BC66F261AC6}" type="presParOf" srcId="{44A468EE-7D3A-4648-962D-8AB2F8309A92}" destId="{0B16C194-6E4A-4305-AC88-2B985FEEBA00}" srcOrd="4" destOrd="0" presId="urn:microsoft.com/office/officeart/2008/layout/HexagonCluster"/>
    <dgm:cxn modelId="{8FD3656B-DC9E-4585-81E0-42B9C9221687}" type="presParOf" srcId="{0B16C194-6E4A-4305-AC88-2B985FEEBA00}" destId="{8852263E-C078-4E09-AA93-FBB1E7EF499A}" srcOrd="0" destOrd="0" presId="urn:microsoft.com/office/officeart/2008/layout/HexagonCluster"/>
    <dgm:cxn modelId="{4D0723AF-6B51-4A6B-8F8E-78B40954C0EB}" type="presParOf" srcId="{44A468EE-7D3A-4648-962D-8AB2F8309A92}" destId="{679EEDDC-B87E-4FD8-8C1B-A36D578F5DAB}" srcOrd="5" destOrd="0" presId="urn:microsoft.com/office/officeart/2008/layout/HexagonCluster"/>
    <dgm:cxn modelId="{AFBA27F5-8F89-4751-8542-135DEF8C845B}" type="presParOf" srcId="{679EEDDC-B87E-4FD8-8C1B-A36D578F5DAB}" destId="{459141E0-241E-4B01-9B9D-F66EF2DB8D66}" srcOrd="0" destOrd="0" presId="urn:microsoft.com/office/officeart/2008/layout/HexagonCluster"/>
    <dgm:cxn modelId="{99FBEB09-B680-4BC1-A799-900FFED3E8DF}" type="presParOf" srcId="{44A468EE-7D3A-4648-962D-8AB2F8309A92}" destId="{DE670E5A-A515-4250-858D-2389B35D0B70}" srcOrd="6" destOrd="0" presId="urn:microsoft.com/office/officeart/2008/layout/HexagonCluster"/>
    <dgm:cxn modelId="{90B84C64-385B-4EE2-B1AC-A2FDDBBDE3F1}" type="presParOf" srcId="{DE670E5A-A515-4250-858D-2389B35D0B70}" destId="{C3695D87-DA6D-47B1-B2EF-29232BE994A4}" srcOrd="0" destOrd="0" presId="urn:microsoft.com/office/officeart/2008/layout/HexagonCluster"/>
    <dgm:cxn modelId="{DD8D2FB0-67E4-4EBC-8EE8-F360428CFC2D}" type="presParOf" srcId="{44A468EE-7D3A-4648-962D-8AB2F8309A92}" destId="{0B982C69-4382-4200-BEE0-ACD7432FFFF5}" srcOrd="7" destOrd="0" presId="urn:microsoft.com/office/officeart/2008/layout/HexagonCluster"/>
    <dgm:cxn modelId="{3DD5792F-FBEC-4030-B4F5-8185CECDFAE9}" type="presParOf" srcId="{0B982C69-4382-4200-BEE0-ACD7432FFFF5}" destId="{EFC6112E-98EE-4B9E-B953-5B42149FE5B2}" srcOrd="0" destOrd="0" presId="urn:microsoft.com/office/officeart/2008/layout/HexagonCluster"/>
    <dgm:cxn modelId="{253E82C4-3E4F-497C-9D48-9C0907DB9F60}" type="presParOf" srcId="{44A468EE-7D3A-4648-962D-8AB2F8309A92}" destId="{8EA412D5-68B6-4877-9F39-22635EF118A6}" srcOrd="8" destOrd="0" presId="urn:microsoft.com/office/officeart/2008/layout/HexagonCluster"/>
    <dgm:cxn modelId="{4030AF4E-3A4F-4735-8F0B-0B11959D2674}" type="presParOf" srcId="{8EA412D5-68B6-4877-9F39-22635EF118A6}" destId="{25A928B4-6CE7-4580-9766-B6D0B879DD43}" srcOrd="0" destOrd="0" presId="urn:microsoft.com/office/officeart/2008/layout/HexagonCluster"/>
    <dgm:cxn modelId="{AA71EA6E-715F-4E8D-9D74-8BE24CD31577}" type="presParOf" srcId="{44A468EE-7D3A-4648-962D-8AB2F8309A92}" destId="{829E978B-BEAB-4010-B291-A36F6F0F4177}" srcOrd="9" destOrd="0" presId="urn:microsoft.com/office/officeart/2008/layout/HexagonCluster"/>
    <dgm:cxn modelId="{853A2234-BC03-41EC-835A-DF8AAF92A951}" type="presParOf" srcId="{829E978B-BEAB-4010-B291-A36F6F0F4177}" destId="{235BAD81-F3AA-4E5A-AB55-B1DC9A47F273}" srcOrd="0" destOrd="0" presId="urn:microsoft.com/office/officeart/2008/layout/HexagonCluster"/>
    <dgm:cxn modelId="{1892ED40-ACAE-4B64-90A6-84F59A0D9CD5}" type="presParOf" srcId="{44A468EE-7D3A-4648-962D-8AB2F8309A92}" destId="{37DC0DAA-5F7A-42B9-B700-B22A1FF3BF47}" srcOrd="10" destOrd="0" presId="urn:microsoft.com/office/officeart/2008/layout/HexagonCluster"/>
    <dgm:cxn modelId="{21063965-D395-43C8-8587-CA63E41A7168}" type="presParOf" srcId="{37DC0DAA-5F7A-42B9-B700-B22A1FF3BF47}" destId="{95EBF67B-7C2F-4BAD-92D4-7A1680ECA811}" srcOrd="0" destOrd="0" presId="urn:microsoft.com/office/officeart/2008/layout/HexagonCluster"/>
    <dgm:cxn modelId="{C799C554-0EE5-41CA-B1CA-B6921D76434B}" type="presParOf" srcId="{44A468EE-7D3A-4648-962D-8AB2F8309A92}" destId="{57AC2F95-8DCB-4804-8B56-91A172B0F3DB}" srcOrd="11" destOrd="0" presId="urn:microsoft.com/office/officeart/2008/layout/HexagonCluster"/>
    <dgm:cxn modelId="{BBE3D86A-0D44-46BA-AD8A-9843814F0EF7}" type="presParOf" srcId="{57AC2F95-8DCB-4804-8B56-91A172B0F3DB}" destId="{D258B3D7-57DE-47C7-811B-457DEAC07DD5}" srcOrd="0" destOrd="0" presId="urn:microsoft.com/office/officeart/2008/layout/HexagonCluster"/>
    <dgm:cxn modelId="{B17602D0-2089-4A31-A4F5-5B74220707EC}" type="presParOf" srcId="{44A468EE-7D3A-4648-962D-8AB2F8309A92}" destId="{B3CE2B59-B917-4DAB-9B02-DCA0A426239C}" srcOrd="12" destOrd="0" presId="urn:microsoft.com/office/officeart/2008/layout/HexagonCluster"/>
    <dgm:cxn modelId="{DCA55B54-0673-49A9-8384-497967E3A798}" type="presParOf" srcId="{B3CE2B59-B917-4DAB-9B02-DCA0A426239C}" destId="{25C0BD6D-3417-4E21-A268-A4E8CCF826D6}" srcOrd="0" destOrd="0" presId="urn:microsoft.com/office/officeart/2008/layout/HexagonCluster"/>
    <dgm:cxn modelId="{A815927D-7A30-40DF-96A5-D9DDE3EE4B3B}" type="presParOf" srcId="{44A468EE-7D3A-4648-962D-8AB2F8309A92}" destId="{B2CB6B42-1AEB-435A-AEC6-FCA1F9635EC4}" srcOrd="13" destOrd="0" presId="urn:microsoft.com/office/officeart/2008/layout/HexagonCluster"/>
    <dgm:cxn modelId="{C47FCCF5-9C6C-49A8-BE71-4FFCBBB2EC75}" type="presParOf" srcId="{B2CB6B42-1AEB-435A-AEC6-FCA1F9635EC4}" destId="{76412801-77DB-46B6-983D-3B74C5B66378}" srcOrd="0" destOrd="0" presId="urn:microsoft.com/office/officeart/2008/layout/HexagonCluster"/>
    <dgm:cxn modelId="{0D7010B8-A644-48AB-95A7-8AFC5C9082E4}" type="presParOf" srcId="{44A468EE-7D3A-4648-962D-8AB2F8309A92}" destId="{DC4CD53F-67E0-45AD-A572-E540B48F5C0A}" srcOrd="14" destOrd="0" presId="urn:microsoft.com/office/officeart/2008/layout/HexagonCluster"/>
    <dgm:cxn modelId="{3A4BE00B-7A85-49B5-8EF1-5DBAEB5AE440}" type="presParOf" srcId="{DC4CD53F-67E0-45AD-A572-E540B48F5C0A}" destId="{E44329BB-0391-4F30-9AB7-55C181B08141}" srcOrd="0" destOrd="0" presId="urn:microsoft.com/office/officeart/2008/layout/HexagonCluster"/>
    <dgm:cxn modelId="{8FD5FF31-06FD-418C-ADCF-C34718A198D1}" type="presParOf" srcId="{44A468EE-7D3A-4648-962D-8AB2F8309A92}" destId="{BB5D565E-F25D-42B9-ADD4-6FCEA684108E}" srcOrd="15" destOrd="0" presId="urn:microsoft.com/office/officeart/2008/layout/HexagonCluster"/>
    <dgm:cxn modelId="{797C831C-1D58-4096-A49B-DDD244F47377}" type="presParOf" srcId="{BB5D565E-F25D-42B9-ADD4-6FCEA684108E}" destId="{263D855A-1342-43E9-A754-5A69F361DB0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6282" y="1779984"/>
            <a:ext cx="10087232" cy="2195117"/>
          </a:xfrm>
        </p:spPr>
        <p:txBody>
          <a:bodyPr>
            <a:noAutofit/>
          </a:bodyPr>
          <a:lstStyle/>
          <a:p>
            <a:pPr algn="ctr"/>
            <a:r>
              <a:rPr lang="pt-BR" sz="6600" dirty="0"/>
              <a:t>Encontro diocesano da </a:t>
            </a:r>
            <a:r>
              <a:rPr lang="pt-BR" sz="6600" dirty="0" err="1"/>
              <a:t>pascom</a:t>
            </a:r>
            <a:r>
              <a:rPr lang="pt-BR" sz="6600" dirty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5898128"/>
            <a:ext cx="2715330" cy="823090"/>
          </a:xfrm>
          <a:prstGeom prst="rect">
            <a:avLst/>
          </a:prstGeom>
        </p:spPr>
      </p:pic>
      <p:pic>
        <p:nvPicPr>
          <p:cNvPr id="14338" name="Picture 2" descr="Resultado de imagem para diocese de quixada brasa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913" r="23003" b="14515"/>
          <a:stretch/>
        </p:blipFill>
        <p:spPr bwMode="auto">
          <a:xfrm>
            <a:off x="302004" y="417211"/>
            <a:ext cx="4162848" cy="4749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7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2227" y="756134"/>
            <a:ext cx="4158048" cy="2695519"/>
          </a:xfrm>
        </p:spPr>
        <p:txBody>
          <a:bodyPr/>
          <a:lstStyle/>
          <a:p>
            <a:r>
              <a:rPr lang="pt-BR" dirty="0"/>
              <a:t>Como está organizada a </a:t>
            </a:r>
            <a:r>
              <a:rPr lang="pt-BR" dirty="0" err="1"/>
              <a:t>pascom</a:t>
            </a:r>
            <a:r>
              <a:rPr lang="pt-BR" dirty="0"/>
              <a:t>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2199867"/>
              </p:ext>
            </p:extLst>
          </p:nvPr>
        </p:nvGraphicFramePr>
        <p:xfrm>
          <a:off x="0" y="8761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xágono 4"/>
          <p:cNvSpPr/>
          <p:nvPr/>
        </p:nvSpPr>
        <p:spPr>
          <a:xfrm>
            <a:off x="0" y="3295135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ágono 6"/>
          <p:cNvSpPr/>
          <p:nvPr/>
        </p:nvSpPr>
        <p:spPr>
          <a:xfrm>
            <a:off x="4707924" y="4155990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ágono 7"/>
          <p:cNvSpPr/>
          <p:nvPr/>
        </p:nvSpPr>
        <p:spPr>
          <a:xfrm>
            <a:off x="6293708" y="3295134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8834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379" y="1540475"/>
            <a:ext cx="6453916" cy="4933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2800" i="1" dirty="0"/>
              <a:t>A </a:t>
            </a:r>
            <a:r>
              <a:rPr lang="pt-BR" sz="2800" i="1" dirty="0" err="1"/>
              <a:t>Pascom</a:t>
            </a:r>
            <a:r>
              <a:rPr lang="pt-BR" sz="2800" i="1" dirty="0"/>
              <a:t>, como estrutura organizada em âmbito nacional, se articula a partir da </a:t>
            </a:r>
            <a:r>
              <a:rPr lang="pt-BR" sz="2800" b="1" i="1" dirty="0"/>
              <a:t>Comissão Episcopal Pastoral para a Comunicação</a:t>
            </a:r>
            <a:r>
              <a:rPr lang="pt-BR" sz="2800" i="1" dirty="0"/>
              <a:t>, em comunhão com os bispos referenciais e com os coordenadores regionais. Suas ações realizam-se por meio da implementação dos eixos já referenciados: formação, articulação, produção, espiritualidade</a:t>
            </a:r>
            <a:r>
              <a:rPr lang="pt-BR" sz="2800" dirty="0"/>
              <a:t>”.</a:t>
            </a:r>
          </a:p>
          <a:p>
            <a:pPr marL="0" indent="0" algn="r">
              <a:buNone/>
            </a:pPr>
            <a:r>
              <a:rPr lang="pt-BR" b="1" dirty="0"/>
              <a:t>Diretório da Comunicação, n. 260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598508" y="2413686"/>
            <a:ext cx="5469924" cy="23313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Resultado de imagem para PASCOM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01" y="2755557"/>
            <a:ext cx="5282918" cy="16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1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9880" y="988541"/>
            <a:ext cx="6763265" cy="546904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Também se articula a partir de uma Coordenação Nacional da </a:t>
            </a:r>
            <a:r>
              <a:rPr lang="pt-BR" sz="2800" dirty="0" err="1"/>
              <a:t>Pascom</a:t>
            </a:r>
            <a:r>
              <a:rPr lang="pt-BR" sz="2800" dirty="0"/>
              <a:t>, constituída em 19 de julho de 2018, no Encontro Nacional dos Bispos Referenciais e Coordenadores Regionais da </a:t>
            </a:r>
            <a:r>
              <a:rPr lang="pt-BR" sz="2800" dirty="0" err="1"/>
              <a:t>Pascom</a:t>
            </a:r>
            <a:r>
              <a:rPr lang="pt-BR" sz="2800" dirty="0"/>
              <a:t>, em </a:t>
            </a:r>
            <a:r>
              <a:rPr lang="pt-BR" sz="2800" dirty="0" err="1"/>
              <a:t>Aparecida-SP</a:t>
            </a: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Coordenador:</a:t>
            </a:r>
          </a:p>
          <a:p>
            <a:pPr marL="0" indent="0">
              <a:buNone/>
            </a:pPr>
            <a:r>
              <a:rPr lang="pt-BR" dirty="0"/>
              <a:t>Marcus </a:t>
            </a:r>
            <a:r>
              <a:rPr lang="pt-BR" dirty="0" err="1"/>
              <a:t>Tullius</a:t>
            </a:r>
            <a:r>
              <a:rPr lang="pt-BR" dirty="0"/>
              <a:t> – Leste 2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Secretária:</a:t>
            </a:r>
          </a:p>
          <a:p>
            <a:pPr marL="0" indent="0">
              <a:buNone/>
            </a:pPr>
            <a:r>
              <a:rPr lang="pt-BR" dirty="0"/>
              <a:t>Patrícia Luz – NE 3</a:t>
            </a:r>
          </a:p>
        </p:txBody>
      </p:sp>
      <p:pic>
        <p:nvPicPr>
          <p:cNvPr id="5122" name="Picture 2" descr="Resultado de imagem para pascom na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039" r="9752"/>
          <a:stretch/>
        </p:blipFill>
        <p:spPr bwMode="auto">
          <a:xfrm>
            <a:off x="145243" y="1491049"/>
            <a:ext cx="5003406" cy="488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035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617" y="1449859"/>
            <a:ext cx="6046572" cy="51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sz="2400" dirty="0"/>
              <a:t>No âmbito regional da CNBB, a </a:t>
            </a:r>
            <a:r>
              <a:rPr lang="pt-BR" sz="2400" dirty="0" err="1"/>
              <a:t>Pascom</a:t>
            </a:r>
            <a:r>
              <a:rPr lang="pt-BR" sz="2400" dirty="0"/>
              <a:t> se organiza de maneira participativa e dialógica para articular as atividades comunicativas em sua área de atuação. O regional conta com um bispo referencial e um coordenador regional da </a:t>
            </a:r>
            <a:r>
              <a:rPr lang="pt-BR" sz="2400" dirty="0" err="1"/>
              <a:t>Pascom</a:t>
            </a:r>
            <a:r>
              <a:rPr lang="pt-BR" sz="2400" dirty="0"/>
              <a:t>, que articulam a comunicação em sintonia com os coordenadores diocesanos e outras atividades relativas à comunicação. A coordenação reúne-se periodicamente para avaliar e planejar o conjunto das ações da comunicação</a:t>
            </a:r>
            <a:r>
              <a:rPr lang="pt-BR" dirty="0"/>
              <a:t>”. </a:t>
            </a:r>
          </a:p>
          <a:p>
            <a:pPr marL="0" indent="0" algn="r">
              <a:buNone/>
            </a:pPr>
            <a:r>
              <a:rPr lang="pt-BR" b="1" dirty="0"/>
              <a:t>Diretório da Comunicação, n. 261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450231" y="1952367"/>
            <a:ext cx="5469924" cy="23313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8" y="2257166"/>
            <a:ext cx="5120421" cy="16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7287" y="700216"/>
            <a:ext cx="5715000" cy="1620796"/>
          </a:xfrm>
        </p:spPr>
        <p:txBody>
          <a:bodyPr>
            <a:normAutofit/>
          </a:bodyPr>
          <a:lstStyle/>
          <a:p>
            <a:pPr algn="ctr"/>
            <a:r>
              <a:rPr lang="pt-BR" sz="1800" dirty="0"/>
              <a:t>Comissão para comunicação social - ne 1</a:t>
            </a:r>
            <a:br>
              <a:rPr lang="pt-BR" sz="1800" dirty="0"/>
            </a:br>
            <a:r>
              <a:rPr lang="pt-BR" sz="1800" dirty="0"/>
              <a:t>eleita em 04 de março de 2016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20670" r="32268" b="13138"/>
          <a:stretch/>
        </p:blipFill>
        <p:spPr>
          <a:xfrm>
            <a:off x="584887" y="576648"/>
            <a:ext cx="3715264" cy="3534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9878" r="704" b="7624"/>
          <a:stretch/>
        </p:blipFill>
        <p:spPr>
          <a:xfrm>
            <a:off x="6186616" y="2916195"/>
            <a:ext cx="5639336" cy="3424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0043" y="4580238"/>
            <a:ext cx="5881816" cy="1631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Coordenadores diocesanos de </a:t>
            </a:r>
            <a:r>
              <a:rPr lang="pt-BR" sz="1800" dirty="0" err="1"/>
              <a:t>pascom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em 04 de março de 2018</a:t>
            </a:r>
          </a:p>
          <a:p>
            <a:pPr algn="ctr"/>
            <a:r>
              <a:rPr lang="pt-BR" sz="1800" dirty="0"/>
              <a:t>Fortaleza, Iguatu, Itapipoca, Tianguá e </a:t>
            </a:r>
            <a:r>
              <a:rPr lang="pt-BR" sz="1800" dirty="0" err="1"/>
              <a:t>crato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12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616" y="1433384"/>
            <a:ext cx="6301945" cy="5189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“As atividades da comunicação na diocese operam segundo a lógica de funcionamento da coordenação nacional e regional, com base no diálogo, na colaboração e sua participação mútua de experiências. Têm em sua estrutura o bispo diocesano como referencial da comunicação, um coordenador diocesano da </a:t>
            </a:r>
            <a:r>
              <a:rPr lang="pt-BR" sz="2800" dirty="0" err="1"/>
              <a:t>Pascom</a:t>
            </a:r>
            <a:r>
              <a:rPr lang="pt-BR" sz="2800" dirty="0"/>
              <a:t> e um representante de cada paróquia”. </a:t>
            </a:r>
          </a:p>
          <a:p>
            <a:pPr marL="0" indent="0" algn="r">
              <a:buNone/>
            </a:pPr>
            <a:r>
              <a:rPr lang="pt-BR" b="1" dirty="0"/>
              <a:t>Diretório da Comunicação, n. 262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466707" y="2314834"/>
            <a:ext cx="5469924" cy="23313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A imagem pode cont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4425" r="3753" b="15575"/>
          <a:stretch/>
        </p:blipFill>
        <p:spPr bwMode="auto">
          <a:xfrm>
            <a:off x="6581005" y="2463116"/>
            <a:ext cx="5265006" cy="20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1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imagem pode conter: uma ou mais pessoas e Ã¡rea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" y="591064"/>
            <a:ext cx="10507985" cy="5700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389" y="848495"/>
            <a:ext cx="2545492" cy="819665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Muticom</a:t>
            </a:r>
            <a:r>
              <a:rPr lang="pt-BR" sz="2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pt-BR" sz="2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pt-BR" sz="2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maio de 2018</a:t>
            </a:r>
          </a:p>
        </p:txBody>
      </p:sp>
    </p:spTree>
    <p:extLst>
      <p:ext uri="{BB962C8B-B14F-4D97-AF65-F5344CB8AC3E}">
        <p14:creationId xmlns:p14="http://schemas.microsoft.com/office/powerpoint/2010/main" val="253385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043" y="1598141"/>
            <a:ext cx="7142206" cy="5074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sz="3200" dirty="0"/>
              <a:t>A </a:t>
            </a:r>
            <a:r>
              <a:rPr lang="pt-BR" sz="3200" dirty="0" err="1"/>
              <a:t>Pascom</a:t>
            </a:r>
            <a:r>
              <a:rPr lang="pt-BR" sz="3200" dirty="0"/>
              <a:t> </a:t>
            </a:r>
            <a:r>
              <a:rPr lang="pt-BR" sz="3200" dirty="0" err="1"/>
              <a:t>Fonânica</a:t>
            </a:r>
            <a:r>
              <a:rPr lang="pt-BR" sz="3200" dirty="0"/>
              <a:t> funciona como uma extensão da </a:t>
            </a:r>
            <a:r>
              <a:rPr lang="pt-BR" sz="3200" dirty="0" err="1"/>
              <a:t>Pascom</a:t>
            </a:r>
            <a:r>
              <a:rPr lang="pt-BR" sz="3200" dirty="0"/>
              <a:t> Diocesana nas realidades mais particulares de </a:t>
            </a:r>
            <a:r>
              <a:rPr lang="pt-BR" sz="3200" dirty="0" err="1"/>
              <a:t>im</a:t>
            </a:r>
            <a:r>
              <a:rPr lang="pt-BR" sz="3200" dirty="0"/>
              <a:t> determinado grupo de paróquias da diocese. Sua principal atribuição é auxiliar a coordenação diocesana da </a:t>
            </a:r>
            <a:r>
              <a:rPr lang="pt-BR" sz="3200" dirty="0" err="1"/>
              <a:t>Pascom</a:t>
            </a:r>
            <a:r>
              <a:rPr lang="pt-BR" sz="3200" dirty="0"/>
              <a:t> na implantação, articulação e animação das </a:t>
            </a:r>
            <a:r>
              <a:rPr lang="pt-BR" sz="3200" dirty="0" err="1"/>
              <a:t>Pascoms</a:t>
            </a:r>
            <a:r>
              <a:rPr lang="pt-BR" sz="3200" dirty="0"/>
              <a:t> das Paróquias da </a:t>
            </a:r>
            <a:r>
              <a:rPr lang="pt-BR" sz="3200" dirty="0" err="1"/>
              <a:t>Forania</a:t>
            </a:r>
            <a:r>
              <a:rPr lang="pt-BR" sz="2400" dirty="0"/>
              <a:t>”. </a:t>
            </a:r>
          </a:p>
          <a:p>
            <a:pPr marL="0" indent="0" algn="r">
              <a:buNone/>
            </a:pPr>
            <a:r>
              <a:rPr lang="pt-BR" b="1" dirty="0"/>
              <a:t>Guia de Implantação da Pastoral da Comunicação, pág. 14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356389" y="2141839"/>
            <a:ext cx="4572004" cy="21830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>
                <a:solidFill>
                  <a:schemeClr val="accent4"/>
                </a:solidFill>
                <a:latin typeface="Blackadder ITC" panose="04020505051007020D02" pitchFamily="82" charset="0"/>
              </a:rPr>
              <a:t>Região Araras</a:t>
            </a:r>
          </a:p>
        </p:txBody>
      </p:sp>
    </p:spTree>
    <p:extLst>
      <p:ext uri="{BB962C8B-B14F-4D97-AF65-F5344CB8AC3E}">
        <p14:creationId xmlns:p14="http://schemas.microsoft.com/office/powerpoint/2010/main" val="268497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667633"/>
            <a:ext cx="10451757" cy="5681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Região Episcopal de araras</a:t>
            </a:r>
            <a:br>
              <a:rPr lang="pt-BR" dirty="0"/>
            </a:br>
            <a:r>
              <a:rPr lang="pt-BR" dirty="0"/>
              <a:t>diocese de sobral </a:t>
            </a:r>
          </a:p>
        </p:txBody>
      </p:sp>
      <p:pic>
        <p:nvPicPr>
          <p:cNvPr id="6146" name="Picture 2" descr="A imagem pode conter: 20 pessoas, pessoas sorrindo, pessoas senta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-1001" r="2166" b="9319"/>
          <a:stretch/>
        </p:blipFill>
        <p:spPr bwMode="auto">
          <a:xfrm>
            <a:off x="1219200" y="238897"/>
            <a:ext cx="9614025" cy="4794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42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092" y="1622853"/>
            <a:ext cx="6392562" cy="5140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“A paróquia, como comunidade, é o espaço privilegiado para o encontro das pessoas e a formação para a comunicação. Nela, reflete-se o cotidiano da vida dos cristãos, com suas angústias e esperanças, em que se abrem possibilidades de participação e criatividade, especialmente para os jovens. A paróquia constitui-se como o lugar por excelência de atuação da </a:t>
            </a:r>
            <a:r>
              <a:rPr lang="pt-BR" sz="2800" dirty="0" err="1"/>
              <a:t>Pascom</a:t>
            </a:r>
            <a:r>
              <a:rPr lang="pt-BR" sz="2800" dirty="0"/>
              <a:t>”. </a:t>
            </a:r>
          </a:p>
          <a:p>
            <a:pPr marL="0" indent="0" algn="r">
              <a:buNone/>
            </a:pPr>
            <a:r>
              <a:rPr lang="pt-BR" b="1" dirty="0"/>
              <a:t>Diretório da Comunicação, n 263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557325" y="2314834"/>
            <a:ext cx="5469924" cy="23313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13" y="2694883"/>
            <a:ext cx="5288291" cy="17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8034" y="434861"/>
            <a:ext cx="8610600" cy="1293028"/>
          </a:xfrm>
        </p:spPr>
        <p:txBody>
          <a:bodyPr>
            <a:normAutofit/>
          </a:bodyPr>
          <a:lstStyle/>
          <a:p>
            <a:r>
              <a:rPr lang="pt-BR" sz="4800" dirty="0"/>
              <a:t>O que é a </a:t>
            </a:r>
            <a:r>
              <a:rPr lang="pt-BR" sz="4800" dirty="0" err="1"/>
              <a:t>pascom</a:t>
            </a:r>
            <a:r>
              <a:rPr lang="pt-BR" sz="4800" dirty="0"/>
              <a:t>?</a:t>
            </a:r>
          </a:p>
        </p:txBody>
      </p:sp>
      <p:sp>
        <p:nvSpPr>
          <p:cNvPr id="5" name="AutoShape 2" descr="Resultado de imagem para comunicaÃ§Ã£o png"/>
          <p:cNvSpPr>
            <a:spLocks noChangeAspect="1" noChangeArrowheads="1"/>
          </p:cNvSpPr>
          <p:nvPr/>
        </p:nvSpPr>
        <p:spPr bwMode="auto">
          <a:xfrm>
            <a:off x="1333584" y="2057401"/>
            <a:ext cx="2908901" cy="29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esultado de imagem para comunicaÃ§Ã£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113"/>
            <a:ext cx="11241587" cy="59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1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7752" y="5609967"/>
            <a:ext cx="3737918" cy="840259"/>
          </a:xfrm>
        </p:spPr>
        <p:txBody>
          <a:bodyPr>
            <a:normAutofit/>
          </a:bodyPr>
          <a:lstStyle/>
          <a:p>
            <a:r>
              <a:rPr lang="pt-BR" sz="2400" dirty="0" err="1"/>
              <a:t>Pascom</a:t>
            </a:r>
            <a:r>
              <a:rPr lang="pt-BR" sz="2400" dirty="0"/>
              <a:t> em ação </a:t>
            </a:r>
          </a:p>
        </p:txBody>
      </p:sp>
      <p:pic>
        <p:nvPicPr>
          <p:cNvPr id="3074" name="Picture 2" descr="http://pascombrasil.com.br/wp-content/uploads/sites/38/2018/04/30713895_2115868565120150_89729364022452551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" y="166085"/>
            <a:ext cx="4535445" cy="64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imagem pode conter: 7 pessoas, pessoas sorrindo, pessoas sentadas, pessoas em pÃ© e Ã¡rea int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78" y="823205"/>
            <a:ext cx="5873579" cy="440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6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7101" y="4555524"/>
            <a:ext cx="3779526" cy="2016619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/>
              <a:t>Dia mundial das comunicações sociais - 2018</a:t>
            </a:r>
          </a:p>
        </p:txBody>
      </p:sp>
      <p:pic>
        <p:nvPicPr>
          <p:cNvPr id="5126" name="Picture 6" descr="A imagem pode conter: 7 pessoas, pessoas sorrindo, Ã¡rea inter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43893" r="2391" b="4820"/>
          <a:stretch/>
        </p:blipFill>
        <p:spPr bwMode="auto">
          <a:xfrm>
            <a:off x="988540" y="288324"/>
            <a:ext cx="10237985" cy="3937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A imagem pode conter: 8 pessoas, pessoas sorrindo, pessoas em pÃ© e Ã¡rea inter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38503" r="1338" b="1"/>
          <a:stretch/>
        </p:blipFill>
        <p:spPr bwMode="auto">
          <a:xfrm>
            <a:off x="205944" y="4555525"/>
            <a:ext cx="4168347" cy="19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 imagem pode conter: 6 pessoas, pessoas sorrindo, pessoas em pÃ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2" y="4555525"/>
            <a:ext cx="3024928" cy="20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6542" y="105345"/>
            <a:ext cx="8610600" cy="1293028"/>
          </a:xfrm>
        </p:spPr>
        <p:txBody>
          <a:bodyPr/>
          <a:lstStyle/>
          <a:p>
            <a:r>
              <a:rPr lang="pt-BR" b="1" dirty="0"/>
              <a:t>Quais os eixos da </a:t>
            </a:r>
            <a:r>
              <a:rPr lang="pt-BR" b="1" dirty="0" err="1"/>
              <a:t>pascom</a:t>
            </a:r>
            <a:r>
              <a:rPr lang="pt-BR" b="1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276" y="1886466"/>
            <a:ext cx="6376086" cy="4971534"/>
          </a:xfrm>
        </p:spPr>
        <p:txBody>
          <a:bodyPr>
            <a:normAutofit/>
          </a:bodyPr>
          <a:lstStyle/>
          <a:p>
            <a:r>
              <a:rPr lang="pt-BR" sz="4000" b="1" dirty="0"/>
              <a:t>Formação </a:t>
            </a:r>
          </a:p>
          <a:p>
            <a:r>
              <a:rPr lang="pt-BR" sz="4000" b="1" dirty="0"/>
              <a:t>Articulação</a:t>
            </a:r>
          </a:p>
          <a:p>
            <a:r>
              <a:rPr lang="pt-BR" sz="4000" b="1" dirty="0"/>
              <a:t>Produção </a:t>
            </a:r>
          </a:p>
          <a:p>
            <a:r>
              <a:rPr lang="pt-BR" sz="4000" b="1" dirty="0"/>
              <a:t>Espiritualidade 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2800" dirty="0"/>
              <a:t>Constituído a partir do Diretório da Comunicação da Igreja do Brasil, documento 99, de 2014. </a:t>
            </a:r>
          </a:p>
        </p:txBody>
      </p:sp>
      <p:pic>
        <p:nvPicPr>
          <p:cNvPr id="7170" name="Picture 2" descr="Resultado de imagem para diretorio da comunic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42" y="1272539"/>
            <a:ext cx="3628596" cy="5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9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41" y="1456039"/>
            <a:ext cx="11837773" cy="5183658"/>
          </a:xfrm>
        </p:spPr>
        <p:txBody>
          <a:bodyPr/>
          <a:lstStyle/>
          <a:p>
            <a:pPr marL="0" indent="0" algn="ctr">
              <a:buNone/>
            </a:pPr>
            <a:r>
              <a:rPr lang="pt-BR" sz="8000" dirty="0"/>
              <a:t>Por que implantar uma </a:t>
            </a:r>
            <a:r>
              <a:rPr lang="pt-BR" sz="11500" b="1" i="1" dirty="0"/>
              <a:t>Pastoral da Comunicação </a:t>
            </a:r>
            <a:r>
              <a:rPr lang="pt-BR" sz="8800" b="1" dirty="0"/>
              <a:t>?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55458" y="0"/>
            <a:ext cx="3960341" cy="1456039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Implantando a </a:t>
            </a:r>
            <a:r>
              <a:rPr lang="pt-BR" sz="2000" b="1" dirty="0" err="1"/>
              <a:t>pascom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0479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519" y="1647568"/>
            <a:ext cx="9366422" cy="5016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3600" dirty="0"/>
              <a:t>Para que possamos contribuir no anúncio de Jesus Cristo, partilhando  e anunciando a vida, fortalecendo a unidade,  a </a:t>
            </a:r>
            <a:r>
              <a:rPr lang="pt-BR" sz="3600" dirty="0" err="1"/>
              <a:t>eclesialidade</a:t>
            </a:r>
            <a:r>
              <a:rPr lang="pt-BR" sz="3600" dirty="0"/>
              <a:t> e a democratização da comunicação</a:t>
            </a:r>
            <a:r>
              <a:rPr lang="pt-BR" sz="2800" dirty="0"/>
              <a:t>” </a:t>
            </a:r>
          </a:p>
          <a:p>
            <a:pPr marL="0" indent="0" algn="ctr">
              <a:buNone/>
            </a:pPr>
            <a:endParaRPr lang="pt-BR" sz="2800" b="1" i="1" dirty="0"/>
          </a:p>
          <a:p>
            <a:pPr marL="0" indent="0" algn="ctr">
              <a:buNone/>
            </a:pPr>
            <a:r>
              <a:rPr lang="pt-BR" sz="2800" b="1" i="1" dirty="0"/>
              <a:t>Marta Andrade 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Arquidiocesana de Fortaleza</a:t>
            </a:r>
          </a:p>
        </p:txBody>
      </p:sp>
      <p:pic>
        <p:nvPicPr>
          <p:cNvPr id="9218" name="Picture 2" descr="A imagem pode conter: Marta Andr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5592" r="7946"/>
          <a:stretch/>
        </p:blipFill>
        <p:spPr bwMode="auto">
          <a:xfrm>
            <a:off x="9302614" y="2356022"/>
            <a:ext cx="2600756" cy="2652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091" y="1540474"/>
            <a:ext cx="8988977" cy="51791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dirty="0"/>
              <a:t>Ela perpassa todas as pastorais e movimentos, é a vida da paróquia. Por que a comunicação é fundamental e essencial para o ser humano. Para melhorar essa comunicação tem quer haver uma melhor organização da pastoral. Na diocese a </a:t>
            </a:r>
            <a:r>
              <a:rPr lang="pt-BR" sz="3200" dirty="0" err="1"/>
              <a:t>pascom</a:t>
            </a:r>
            <a:r>
              <a:rPr lang="pt-BR" sz="3200" dirty="0"/>
              <a:t> foi criada para formar, ajudar na comunicação na Igreja. Hoje precisamos mostrar as ações da nossa Igreja, a </a:t>
            </a:r>
            <a:r>
              <a:rPr lang="pt-BR" sz="3200" dirty="0" err="1"/>
              <a:t>pascom</a:t>
            </a:r>
            <a:r>
              <a:rPr lang="pt-BR" sz="3200" dirty="0"/>
              <a:t> ajuda nessa questão. A Pastoral da Comunicação é desafiante, tem que ter amor, paixão, para poder seguir com o trabalho</a:t>
            </a:r>
            <a:r>
              <a:rPr lang="pt-BR" sz="3100" dirty="0"/>
              <a:t>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b="1" dirty="0"/>
              <a:t>Vanusa Linhares Freire </a:t>
            </a:r>
          </a:p>
          <a:p>
            <a:pPr marL="0" indent="0" algn="ctr">
              <a:buNone/>
            </a:pPr>
            <a:r>
              <a:rPr lang="pt-BR" dirty="0"/>
              <a:t>Diocese de Itapipoca</a:t>
            </a:r>
          </a:p>
        </p:txBody>
      </p:sp>
      <p:pic>
        <p:nvPicPr>
          <p:cNvPr id="10242" name="Picture 2" descr="A imagem pode conter: Vanusa Linhares Freire, sorrindo, Ã³culos de sol, cÃ©u, atividades ao ar livre e Ã¡g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1" r="26581"/>
          <a:stretch/>
        </p:blipFill>
        <p:spPr bwMode="auto">
          <a:xfrm>
            <a:off x="9096069" y="2059459"/>
            <a:ext cx="2872661" cy="2670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9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56519" y="955590"/>
            <a:ext cx="8443784" cy="570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3600" dirty="0"/>
              <a:t>Para que a comunicação da Igreja seja organizada e eficaz através dos agentes e seu protagonismo em anunciar a Jesus, nos meios de comunicação.</a:t>
            </a:r>
            <a:r>
              <a:rPr lang="pt-BR" sz="2800" dirty="0"/>
              <a:t>” </a:t>
            </a:r>
          </a:p>
          <a:p>
            <a:pPr marL="0" indent="0" algn="ctr">
              <a:buNone/>
            </a:pPr>
            <a:endParaRPr lang="pt-BR" sz="2800" b="1" i="1" dirty="0"/>
          </a:p>
          <a:p>
            <a:pPr marL="0" indent="0" algn="ctr">
              <a:buNone/>
            </a:pPr>
            <a:r>
              <a:rPr lang="pt-BR" sz="2800" b="1" i="1" dirty="0" err="1"/>
              <a:t>Arlan</a:t>
            </a:r>
            <a:r>
              <a:rPr lang="pt-BR" sz="2800" b="1" i="1" dirty="0"/>
              <a:t> Rodrigues</a:t>
            </a:r>
          </a:p>
          <a:p>
            <a:pPr marL="0" indent="0" algn="ctr">
              <a:buNone/>
            </a:pPr>
            <a:r>
              <a:rPr lang="pt-BR" sz="2000" b="1" i="1" dirty="0"/>
              <a:t>Secretário da Escola de Comunicação do Regional NE 1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Região Nossa senhora dos Prazeres 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Paroquial do Antônio Bezerra</a:t>
            </a:r>
          </a:p>
          <a:p>
            <a:pPr marL="0" indent="0" algn="ctr">
              <a:buNone/>
            </a:pPr>
            <a:r>
              <a:rPr lang="pt-BR" sz="2000" b="1" i="1" dirty="0"/>
              <a:t>Arquidiocese de Fortaleza  </a:t>
            </a:r>
          </a:p>
        </p:txBody>
      </p:sp>
      <p:pic>
        <p:nvPicPr>
          <p:cNvPr id="11266" name="Picture 2" descr="A imagem pode conter: Arlan Rodri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446">
            <a:off x="8665261" y="1504435"/>
            <a:ext cx="3095625" cy="309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94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0880"/>
            <a:ext cx="2357306" cy="1218502"/>
          </a:xfrm>
        </p:spPr>
        <p:txBody>
          <a:bodyPr/>
          <a:lstStyle/>
          <a:p>
            <a:pPr algn="ctr"/>
            <a:r>
              <a:rPr lang="pt-BR" b="1" dirty="0"/>
              <a:t>Passo a passo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0266" y="2784391"/>
            <a:ext cx="6435489" cy="38823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8000" b="1" i="1" dirty="0"/>
              <a:t>CONHECER </a:t>
            </a:r>
          </a:p>
          <a:p>
            <a:pPr marL="0" indent="0" algn="ctr">
              <a:buNone/>
            </a:pPr>
            <a:r>
              <a:rPr lang="pt-BR" sz="8000" b="1" i="1" dirty="0"/>
              <a:t>SENSIBILIZAR</a:t>
            </a:r>
          </a:p>
          <a:p>
            <a:pPr marL="0" indent="0" algn="ctr">
              <a:buNone/>
            </a:pPr>
            <a:r>
              <a:rPr lang="pt-BR" sz="8000" b="1" i="1" dirty="0"/>
              <a:t>FORMAR</a:t>
            </a:r>
          </a:p>
          <a:p>
            <a:pPr marL="0" indent="0" algn="ctr">
              <a:buNone/>
            </a:pPr>
            <a:r>
              <a:rPr lang="pt-BR" sz="8000" b="1" i="1" dirty="0"/>
              <a:t>MANTER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3314" name="Picture 2" descr="Resultado de imagem para 4 passos em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-4061" b="-1"/>
          <a:stretch/>
        </p:blipFill>
        <p:spPr bwMode="auto">
          <a:xfrm rot="5400000">
            <a:off x="-739814" y="2520876"/>
            <a:ext cx="5275870" cy="289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4 passos em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1" b="33764"/>
          <a:stretch/>
        </p:blipFill>
        <p:spPr bwMode="auto">
          <a:xfrm>
            <a:off x="3613010" y="110880"/>
            <a:ext cx="8465997" cy="27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7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CONHECER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30" y="1622854"/>
            <a:ext cx="11878962" cy="500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Imprime a ideia de fazer que com alguma coisa seja inserida no conhecimento de alguém. Fazer a </a:t>
            </a:r>
            <a:r>
              <a:rPr lang="pt-BR" sz="3200" dirty="0" err="1"/>
              <a:t>Pascom</a:t>
            </a:r>
            <a:r>
              <a:rPr lang="pt-BR" sz="3200" dirty="0"/>
              <a:t> ser conhecida e também conhecer a realidade da comunidade, paróquia ou diocese onde se pretende implantar a pastoral.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TRÊS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Diálogo com o pároco ou bispo;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Organizar uma equipe comprometidas com a comunicação;</a:t>
            </a:r>
          </a:p>
          <a:p>
            <a:pPr marL="0" indent="0">
              <a:buNone/>
            </a:pPr>
            <a:r>
              <a:rPr lang="pt-BR" sz="2800" b="1" dirty="0"/>
              <a:t>3 – </a:t>
            </a:r>
            <a:r>
              <a:rPr lang="pt-BR" sz="2800" dirty="0"/>
              <a:t>Levantamento das necessidades e dos recursos que se tem. </a:t>
            </a:r>
          </a:p>
        </p:txBody>
      </p:sp>
    </p:spTree>
    <p:extLst>
      <p:ext uri="{BB962C8B-B14F-4D97-AF65-F5344CB8AC3E}">
        <p14:creationId xmlns:p14="http://schemas.microsoft.com/office/powerpoint/2010/main" val="2421050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sensibilizar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30" y="1563132"/>
            <a:ext cx="11969578" cy="5125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Remete à ideia de comover, emocionar, tocar, abrandar o coração, mas também sensibilizar a opinião pública sobre alguma temática. Devemos sensibilizar todas as outras pastorais, movimentos e comunidades da necessidade da </a:t>
            </a:r>
            <a:r>
              <a:rPr lang="pt-BR" sz="3200" dirty="0" err="1"/>
              <a:t>Pascom</a:t>
            </a:r>
            <a:r>
              <a:rPr lang="pt-BR" sz="3200" dirty="0"/>
              <a:t> para a ação evangelizadora 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Diálogo com o Conselho Pastoral sobre a importância e a missão da </a:t>
            </a:r>
            <a:r>
              <a:rPr lang="pt-BR" sz="2800" dirty="0" err="1"/>
              <a:t>Pascom</a:t>
            </a:r>
            <a:r>
              <a:rPr lang="pt-BR" sz="2800" dirty="0"/>
              <a:t>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Levantamento das necessidades pastorais, movimentos e comunidades. </a:t>
            </a:r>
          </a:p>
        </p:txBody>
      </p:sp>
    </p:spTree>
    <p:extLst>
      <p:ext uri="{BB962C8B-B14F-4D97-AF65-F5344CB8AC3E}">
        <p14:creationId xmlns:p14="http://schemas.microsoft.com/office/powerpoint/2010/main" val="278965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4497" y="245389"/>
            <a:ext cx="8610600" cy="1293028"/>
          </a:xfrm>
        </p:spPr>
        <p:txBody>
          <a:bodyPr/>
          <a:lstStyle/>
          <a:p>
            <a:r>
              <a:rPr lang="pt-BR" dirty="0"/>
              <a:t>Pastoral &amp; comunicação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67" y="1474574"/>
            <a:ext cx="11936627" cy="4909750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A PASCOM pode ser entendida em diversas formas, caracterizando-se como uma pastoral com um campo ilimitado, devido a muitas possibilidades de atuação. </a:t>
            </a:r>
          </a:p>
          <a:p>
            <a:pPr algn="just"/>
            <a:r>
              <a:rPr lang="pt-BR" sz="2800" dirty="0"/>
              <a:t>Podemos entende-la como um conjunto de ações de comunicação realizadas dentro da comunidade eclesial. Não apenas mais uma pastoral de integração, mas a pastoral do ser e do estar em comunhão com toda a comunidade. </a:t>
            </a:r>
          </a:p>
          <a:p>
            <a:pPr algn="just"/>
            <a:r>
              <a:rPr lang="pt-BR" sz="2800" dirty="0"/>
              <a:t>A </a:t>
            </a:r>
            <a:r>
              <a:rPr lang="pt-BR" sz="2800" dirty="0" err="1"/>
              <a:t>Pascom</a:t>
            </a:r>
            <a:r>
              <a:rPr lang="pt-BR" sz="2800" dirty="0"/>
              <a:t> é um eixo transversal na Igreja. Ela ajuda no processo de dinamização da vida da paróquia através das ações e serviços às demais pastorais e movimentos da Igreja. </a:t>
            </a:r>
          </a:p>
          <a:p>
            <a:pPr algn="just"/>
            <a:r>
              <a:rPr lang="pt-BR" sz="2800" dirty="0"/>
              <a:t>A </a:t>
            </a:r>
            <a:r>
              <a:rPr lang="pt-BR" sz="2800" dirty="0" err="1"/>
              <a:t>Pascom</a:t>
            </a:r>
            <a:r>
              <a:rPr lang="pt-BR" sz="2800" dirty="0"/>
              <a:t> é uma das pastorais que podem ajudar a Igreja no seu diálogo com a sociedade. </a:t>
            </a:r>
          </a:p>
        </p:txBody>
      </p:sp>
    </p:spTree>
    <p:extLst>
      <p:ext uri="{BB962C8B-B14F-4D97-AF65-F5344CB8AC3E}">
        <p14:creationId xmlns:p14="http://schemas.microsoft.com/office/powerpoint/2010/main" val="875104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formar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30" y="1655806"/>
            <a:ext cx="11961340" cy="49756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dirty="0"/>
              <a:t>A formação é um dos eixos centrais da </a:t>
            </a:r>
            <a:r>
              <a:rPr lang="pt-BR" sz="3200" dirty="0" err="1"/>
              <a:t>Pascom</a:t>
            </a:r>
            <a:r>
              <a:rPr lang="pt-BR" sz="3200" dirty="0"/>
              <a:t>. A maioria dos agentes não possuem formação técnica ou acadêmica na área da Comunicação Social. Isso não configura um problema, no entanto é necessário formar esses agentes dento das especificidades do campo de atuação da comunicação, como também proporcionar o contato e a reflexão sobre o magistério da Igreja.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Momento de formação específica para o grupo;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Contato com os profissionais, professores e pesquisadores de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1348360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manter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29" y="1639330"/>
            <a:ext cx="11829535" cy="499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Constituir uma Comissão Diocesana e/ou Paroquial nos moldes que se foi apresentado. Construção de um planejamento pastoral, considerando os recursos já existentes e as possibilidades de parcerias para o trabalho pastoral.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Proposta de ação;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Elaboração do Plano Pastoral da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2185888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8736" y="2675552"/>
            <a:ext cx="8610600" cy="1293028"/>
          </a:xfrm>
        </p:spPr>
        <p:txBody>
          <a:bodyPr>
            <a:noAutofit/>
          </a:bodyPr>
          <a:lstStyle/>
          <a:p>
            <a:r>
              <a:rPr lang="pt-BR" sz="8800" dirty="0"/>
              <a:t>E agora ?</a:t>
            </a:r>
          </a:p>
        </p:txBody>
      </p:sp>
    </p:spTree>
    <p:extLst>
      <p:ext uri="{BB962C8B-B14F-4D97-AF65-F5344CB8AC3E}">
        <p14:creationId xmlns:p14="http://schemas.microsoft.com/office/powerpoint/2010/main" val="1800290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1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421" y="1729954"/>
            <a:ext cx="11532973" cy="4900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/>
              <a:t>“A comunicação em seu sentido global, como processos e meios, reveste-se de importância para a relação entre a Igreja e a sociedade, marcada por desafios e possibilidades no diálogo entre fé e cultura”.</a:t>
            </a:r>
          </a:p>
          <a:p>
            <a:pPr marL="0" indent="0" algn="r">
              <a:buNone/>
            </a:pPr>
            <a:r>
              <a:rPr lang="pt-BR" dirty="0"/>
              <a:t>Diretório da Comunicação, n. 237</a:t>
            </a:r>
          </a:p>
        </p:txBody>
      </p:sp>
    </p:spTree>
    <p:extLst>
      <p:ext uri="{BB962C8B-B14F-4D97-AF65-F5344CB8AC3E}">
        <p14:creationId xmlns:p14="http://schemas.microsoft.com/office/powerpoint/2010/main" val="21965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8072" y="426617"/>
            <a:ext cx="8610600" cy="1293028"/>
          </a:xfrm>
        </p:spPr>
        <p:txBody>
          <a:bodyPr/>
          <a:lstStyle/>
          <a:p>
            <a:r>
              <a:rPr lang="pt-BR" dirty="0"/>
              <a:t>Como surge a expressão pastoral da comunicação?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757" y="1820562"/>
            <a:ext cx="11697729" cy="4736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Nasce da junção de duas realidades que interagem reciprocamente: COMUNICAÇÃO e PASTORAL. Dois universos distintos que interagem entre si e se complementam. O agir da Igreja no mundo se caracteriza pela pastoral. </a:t>
            </a:r>
          </a:p>
          <a:p>
            <a:endParaRPr lang="pt-BR" dirty="0"/>
          </a:p>
          <a:p>
            <a:pPr marL="0" indent="0">
              <a:buNone/>
            </a:pPr>
            <a:endParaRPr lang="pt-BR" sz="900" dirty="0"/>
          </a:p>
          <a:p>
            <a:pPr marL="0" indent="0" algn="ctr">
              <a:buNone/>
            </a:pPr>
            <a:r>
              <a:rPr lang="pt-BR" sz="3200" dirty="0"/>
              <a:t>“O universo da comunicação abrange as distintas dimensões da realidade humana, enquanto o universo da pastoral envolve a dimensão </a:t>
            </a:r>
            <a:r>
              <a:rPr lang="pt-BR" sz="3200" dirty="0" err="1"/>
              <a:t>socioeclesial</a:t>
            </a:r>
            <a:r>
              <a:rPr lang="pt-BR" sz="3200" dirty="0"/>
              <a:t>, relacionada aos diferentes ambientes da Igreja em sua missão de evangelizar”. </a:t>
            </a:r>
          </a:p>
          <a:p>
            <a:pPr marL="0" indent="0" algn="r">
              <a:buNone/>
            </a:pPr>
            <a:r>
              <a:rPr lang="pt-BR" dirty="0"/>
              <a:t>Diretório da Comunicação, n. 244</a:t>
            </a:r>
          </a:p>
        </p:txBody>
      </p:sp>
    </p:spTree>
    <p:extLst>
      <p:ext uri="{BB962C8B-B14F-4D97-AF65-F5344CB8AC3E}">
        <p14:creationId xmlns:p14="http://schemas.microsoft.com/office/powerpoint/2010/main" val="23196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90832" y="192947"/>
            <a:ext cx="10519719" cy="62490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bom pasto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0" y="271849"/>
            <a:ext cx="7578849" cy="62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247503" y="1870918"/>
            <a:ext cx="6063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</a:t>
            </a:r>
            <a:r>
              <a:rPr lang="pt-B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10, 1-21</a:t>
            </a:r>
            <a:endParaRPr lang="pt-BR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3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031298" y="1556422"/>
            <a:ext cx="7033054" cy="41757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200" dirty="0"/>
              <a:t>O bom pastor dá a vida pelas ovelhas </a:t>
            </a:r>
          </a:p>
          <a:p>
            <a:pPr marL="0" indent="0" algn="ctr">
              <a:buNone/>
            </a:pPr>
            <a:r>
              <a:rPr lang="pt-BR" sz="3200" dirty="0"/>
              <a:t>Conhece as suas ovelhas e as suas ovelhas reconhecem a sua voz</a:t>
            </a:r>
          </a:p>
          <a:p>
            <a:pPr marL="0" indent="0" algn="ctr">
              <a:buNone/>
            </a:pPr>
            <a:r>
              <a:rPr lang="pt-BR" sz="3200" dirty="0"/>
              <a:t>Tem outras ovelhas que não estão no redil </a:t>
            </a:r>
          </a:p>
          <a:p>
            <a:pPr marL="0" indent="0" algn="ctr">
              <a:buNone/>
            </a:pPr>
            <a:r>
              <a:rPr lang="pt-BR" sz="3200" dirty="0"/>
              <a:t>Identifica-se totalmente com seu ministério</a:t>
            </a:r>
          </a:p>
          <a:p>
            <a:r>
              <a:rPr lang="pt-BR" dirty="0"/>
              <a:t>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7499" y="263394"/>
            <a:ext cx="8610600" cy="1293028"/>
          </a:xfrm>
        </p:spPr>
        <p:txBody>
          <a:bodyPr/>
          <a:lstStyle/>
          <a:p>
            <a:r>
              <a:rPr lang="pt-BR" dirty="0"/>
              <a:t>A imagem do bom pastor</a:t>
            </a:r>
          </a:p>
        </p:txBody>
      </p:sp>
      <p:pic>
        <p:nvPicPr>
          <p:cNvPr id="2050" name="Picture 2" descr="Resultado de imagem para bom pastor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166021" y="821976"/>
            <a:ext cx="6985233" cy="60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776519" y="5313405"/>
            <a:ext cx="4141580" cy="157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err="1"/>
              <a:t>J</a:t>
            </a:r>
            <a:r>
              <a:rPr lang="pt-BR" sz="3200" cap="none" dirty="0" err="1"/>
              <a:t>o</a:t>
            </a:r>
            <a:r>
              <a:rPr lang="pt-BR" sz="3200" dirty="0"/>
              <a:t> 10, 1-21</a:t>
            </a:r>
          </a:p>
        </p:txBody>
      </p:sp>
    </p:spTree>
    <p:extLst>
      <p:ext uri="{BB962C8B-B14F-4D97-AF65-F5344CB8AC3E}">
        <p14:creationId xmlns:p14="http://schemas.microsoft.com/office/powerpoint/2010/main" val="236718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469" y="1515765"/>
            <a:ext cx="11730681" cy="4867681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/>
              <a:t>QUANDO PENSAMOS NO UNIVERSO DA COMUNICAÇÃO, DEVEMOS ENTENDER QUE SE TRATA DE ALGO AMPLO, COMPLETO E CONSTATEMENTE MUTÁVEL. A COMUNICAÇÃO É ALGO INERENTE AO SER HUMANO, O QUE MUDA É AS FORMAS E OS ESPAÇOS, QUE SÃO DIVERSOS E COMPLEMENTARES. </a:t>
            </a:r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Guia de Implantação da </a:t>
            </a:r>
            <a:r>
              <a:rPr lang="pt-BR" dirty="0" err="1"/>
              <a:t>Pascom</a:t>
            </a:r>
            <a:r>
              <a:rPr lang="pt-BR" dirty="0"/>
              <a:t>, pág. 9</a:t>
            </a:r>
          </a:p>
        </p:txBody>
      </p:sp>
    </p:spTree>
    <p:extLst>
      <p:ext uri="{BB962C8B-B14F-4D97-AF65-F5344CB8AC3E}">
        <p14:creationId xmlns:p14="http://schemas.microsoft.com/office/powerpoint/2010/main" val="20569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1546" y="303052"/>
            <a:ext cx="8610600" cy="1293028"/>
          </a:xfrm>
        </p:spPr>
        <p:txBody>
          <a:bodyPr/>
          <a:lstStyle/>
          <a:p>
            <a:r>
              <a:rPr lang="pt-BR" dirty="0"/>
              <a:t>Quais são as bases da </a:t>
            </a:r>
            <a:r>
              <a:rPr lang="pt-BR" dirty="0" err="1"/>
              <a:t>pascom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519" y="1563128"/>
            <a:ext cx="11870723" cy="51713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Ao longo da história da relação Igreja e meios de comunicação vamos ter diversos documentos que foram publicados e que nos ajudam a compreender que a Igreja viveu momentos distintos nessa relação. Diversos documentos contribuíram para a construção da identidade da Pastoral da comunicação no Brasil:</a:t>
            </a:r>
          </a:p>
          <a:p>
            <a:pPr marL="0" indent="0">
              <a:buNone/>
            </a:pPr>
            <a:r>
              <a:rPr lang="pt-BR" sz="2400" b="1" dirty="0"/>
              <a:t>1 – Estudo da CNBB 72 – </a:t>
            </a:r>
            <a:r>
              <a:rPr lang="pt-BR" sz="2400" dirty="0"/>
              <a:t>Comunicação e Igreja no Brasil (1994)</a:t>
            </a:r>
          </a:p>
          <a:p>
            <a:pPr marL="0" indent="0">
              <a:buNone/>
            </a:pPr>
            <a:r>
              <a:rPr lang="pt-BR" sz="2400" b="1" dirty="0"/>
              <a:t>2 – Estudo da CNBB 75 – </a:t>
            </a:r>
            <a:r>
              <a:rPr lang="pt-BR" sz="2400" dirty="0"/>
              <a:t>A igreja e a comunicação rumo ao novo milênio (1996)</a:t>
            </a:r>
          </a:p>
          <a:p>
            <a:pPr marL="0" indent="0">
              <a:buNone/>
            </a:pPr>
            <a:r>
              <a:rPr lang="pt-BR" sz="2400" b="1" dirty="0"/>
              <a:t>3 – Documento da CNBB 59 – </a:t>
            </a:r>
            <a:r>
              <a:rPr lang="pt-BR" sz="2400" dirty="0"/>
              <a:t>Igreja e Comunicação rumo ao terceiro milênio: conclusões e compromissos (1997)</a:t>
            </a:r>
          </a:p>
          <a:p>
            <a:pPr marL="0" indent="0">
              <a:buNone/>
            </a:pPr>
            <a:r>
              <a:rPr lang="pt-BR" sz="2400" b="1" dirty="0"/>
              <a:t>4 – Estudo da CNBB 101 – </a:t>
            </a:r>
            <a:r>
              <a:rPr lang="pt-BR" sz="2400" dirty="0"/>
              <a:t>A comunicação na vida e missão da Igreja no Brasil (2011)</a:t>
            </a:r>
          </a:p>
          <a:p>
            <a:pPr marL="0" indent="0">
              <a:buNone/>
            </a:pPr>
            <a:r>
              <a:rPr lang="pt-BR" sz="2400" b="1" dirty="0"/>
              <a:t>5 – Documento da CNBB 99 – </a:t>
            </a:r>
            <a:r>
              <a:rPr lang="pt-BR" sz="2400" dirty="0"/>
              <a:t>Diretório de Comunicação da Igreja no Brasil (2014)</a:t>
            </a:r>
          </a:p>
          <a:p>
            <a:pPr marL="0" indent="0">
              <a:buNone/>
            </a:pPr>
            <a:r>
              <a:rPr lang="pt-BR" sz="2400" b="1" dirty="0"/>
              <a:t>6 – Estudo da CNBB 111 – </a:t>
            </a:r>
            <a:r>
              <a:rPr lang="pt-BR" sz="2400" dirty="0"/>
              <a:t>Orientações pastorais para as Mídias Católicas (imprensa, rádio, TV e novas mídias) 2018</a:t>
            </a:r>
          </a:p>
        </p:txBody>
      </p:sp>
    </p:spTree>
    <p:extLst>
      <p:ext uri="{BB962C8B-B14F-4D97-AF65-F5344CB8AC3E}">
        <p14:creationId xmlns:p14="http://schemas.microsoft.com/office/powerpoint/2010/main" val="426665524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445</TotalTime>
  <Words>1478</Words>
  <Application>Microsoft Office PowerPoint</Application>
  <PresentationFormat>Widescreen</PresentationFormat>
  <Paragraphs>121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Blackadder ITC</vt:lpstr>
      <vt:lpstr>Century Gothic</vt:lpstr>
      <vt:lpstr>Trilha de Vapor</vt:lpstr>
      <vt:lpstr>Encontro diocesano da pascom </vt:lpstr>
      <vt:lpstr>O que é a pascom?</vt:lpstr>
      <vt:lpstr>Pastoral &amp; comunicação </vt:lpstr>
      <vt:lpstr>Apresentação do PowerPoint</vt:lpstr>
      <vt:lpstr>Como surge a expressão pastoral da comunicação?</vt:lpstr>
      <vt:lpstr>Apresentação do PowerPoint</vt:lpstr>
      <vt:lpstr>A imagem do bom pastor</vt:lpstr>
      <vt:lpstr>Apresentação do PowerPoint</vt:lpstr>
      <vt:lpstr>Quais são as bases da pascom?</vt:lpstr>
      <vt:lpstr>Como está organizada a pascom?</vt:lpstr>
      <vt:lpstr>Apresentação do PowerPoint</vt:lpstr>
      <vt:lpstr>Apresentação do PowerPoint</vt:lpstr>
      <vt:lpstr>Apresentação do PowerPoint</vt:lpstr>
      <vt:lpstr>Comissão para comunicação social - ne 1 eleita em 04 de março de 2016 </vt:lpstr>
      <vt:lpstr>Apresentação do PowerPoint</vt:lpstr>
      <vt:lpstr>Muticom  maio de 2018</vt:lpstr>
      <vt:lpstr>Apresentação do PowerPoint</vt:lpstr>
      <vt:lpstr>Região Episcopal de araras diocese de sobral </vt:lpstr>
      <vt:lpstr>Apresentação do PowerPoint</vt:lpstr>
      <vt:lpstr>Pascom em ação </vt:lpstr>
      <vt:lpstr>Dia mundial das comunicações sociais - 2018</vt:lpstr>
      <vt:lpstr>Quais os eixos da pascom?</vt:lpstr>
      <vt:lpstr>Implantando a pascom</vt:lpstr>
      <vt:lpstr>Apresentação do PowerPoint</vt:lpstr>
      <vt:lpstr>Apresentação do PowerPoint</vt:lpstr>
      <vt:lpstr>Apresentação do PowerPoint</vt:lpstr>
      <vt:lpstr>Passo a passo </vt:lpstr>
      <vt:lpstr>CONHECER</vt:lpstr>
      <vt:lpstr>sensibilizar</vt:lpstr>
      <vt:lpstr>formar</vt:lpstr>
      <vt:lpstr>manter</vt:lpstr>
      <vt:lpstr>E agora ?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diocesano da pascom</dc:title>
  <dc:creator>Windows User</dc:creator>
  <cp:lastModifiedBy>Windows User</cp:lastModifiedBy>
  <cp:revision>50</cp:revision>
  <dcterms:created xsi:type="dcterms:W3CDTF">2018-09-12T13:13:39Z</dcterms:created>
  <dcterms:modified xsi:type="dcterms:W3CDTF">2019-02-14T13:45:36Z</dcterms:modified>
</cp:coreProperties>
</file>