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6" r:id="rId3"/>
    <p:sldId id="258" r:id="rId4"/>
    <p:sldId id="265" r:id="rId5"/>
    <p:sldId id="259" r:id="rId6"/>
    <p:sldId id="261" r:id="rId7"/>
    <p:sldId id="262" r:id="rId8"/>
    <p:sldId id="263" r:id="rId9"/>
    <p:sldId id="264" r:id="rId10"/>
    <p:sldId id="267" r:id="rId11"/>
    <p:sldId id="266"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FEFB04B7-7C7D-4217-A9A1-6273489B4C4E}" type="slidenum">
              <a:rPr lang="pt-BR" smtClean="0"/>
              <a:pPr/>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FB04B7-7C7D-4217-A9A1-6273489B4C4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FB04B7-7C7D-4217-A9A1-6273489B4C4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FB04B7-7C7D-4217-A9A1-6273489B4C4E}" type="slidenum">
              <a:rPr lang="pt-BR" smtClean="0"/>
              <a:pPr/>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FEFB04B7-7C7D-4217-A9A1-6273489B4C4E}"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FB04B7-7C7D-4217-A9A1-6273489B4C4E}"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EFB04B7-7C7D-4217-A9A1-6273489B4C4E}"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EFB04B7-7C7D-4217-A9A1-6273489B4C4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EFB04B7-7C7D-4217-A9A1-6273489B4C4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FB04B7-7C7D-4217-A9A1-6273489B4C4E}"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34CD8517-ACC1-42BE-8900-2A136424F127}" type="datetimeFigureOut">
              <a:rPr lang="pt-BR" smtClean="0"/>
              <a:pPr/>
              <a:t>13/02/2020</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FEFB04B7-7C7D-4217-A9A1-6273489B4C4E}"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4CD8517-ACC1-42BE-8900-2A136424F127}" type="datetimeFigureOut">
              <a:rPr lang="pt-BR" smtClean="0"/>
              <a:pPr/>
              <a:t>13/02/2020</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FB04B7-7C7D-4217-A9A1-6273489B4C4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dre Luiz\Pictures\papa francisc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9"/>
            <a:ext cx="9108504" cy="6876899"/>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p:cNvSpPr txBox="1"/>
          <p:nvPr/>
        </p:nvSpPr>
        <p:spPr>
          <a:xfrm>
            <a:off x="323528" y="1124744"/>
            <a:ext cx="4392488" cy="3970318"/>
          </a:xfrm>
          <a:prstGeom prst="rect">
            <a:avLst/>
          </a:prstGeom>
          <a:noFill/>
        </p:spPr>
        <p:txBody>
          <a:bodyPr wrap="square" rtlCol="0">
            <a:spAutoFit/>
          </a:bodyPr>
          <a:lstStyle/>
          <a:p>
            <a:pPr algn="just"/>
            <a:r>
              <a:rPr lang="pt-BR" sz="2800" dirty="0" smtClean="0"/>
              <a:t>“Espero que todas as comunidades se esforcem por atuar os meios necessários  para avançar no caminho duma conversão pastoral e missionária, que não pode deixar as coisas como estão”.</a:t>
            </a:r>
          </a:p>
          <a:p>
            <a:pPr algn="just"/>
            <a:r>
              <a:rPr lang="pt-BR" sz="2800" dirty="0" smtClean="0"/>
              <a:t>					Papa Francisco</a:t>
            </a:r>
            <a:endParaRPr lang="pt-BR" sz="2800" dirty="0"/>
          </a:p>
        </p:txBody>
      </p:sp>
    </p:spTree>
    <p:extLst>
      <p:ext uri="{BB962C8B-B14F-4D97-AF65-F5344CB8AC3E}">
        <p14:creationId xmlns:p14="http://schemas.microsoft.com/office/powerpoint/2010/main" val="2316839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 y="0"/>
            <a:ext cx="9188033" cy="6948380"/>
          </a:xfrm>
          <a:prstGeom prst="rect">
            <a:avLst/>
          </a:prstGeom>
        </p:spPr>
      </p:pic>
      <p:sp>
        <p:nvSpPr>
          <p:cNvPr id="3" name="Espaço Reservado para Conteúdo 2"/>
          <p:cNvSpPr>
            <a:spLocks noGrp="1"/>
          </p:cNvSpPr>
          <p:nvPr>
            <p:ph sz="quarter" idx="1"/>
          </p:nvPr>
        </p:nvSpPr>
        <p:spPr>
          <a:xfrm>
            <a:off x="3635896" y="260648"/>
            <a:ext cx="5328592" cy="4752528"/>
          </a:xfrm>
        </p:spPr>
        <p:txBody>
          <a:bodyPr>
            <a:noAutofit/>
          </a:bodyPr>
          <a:lstStyle/>
          <a:p>
            <a:pPr algn="just"/>
            <a:r>
              <a:rPr lang="pt-BR" sz="2800" b="1" dirty="0"/>
              <a:t>“No campo da economia é necessário desenvolver um sistema que, tendo em consideração que os meios materiais são destinados exclusivamente à missão espiritual da Igreja, garanta a cada realidade eclesial o que lhe é necessário e a liberdade para a sua atividade pastoral.” Papa Francisco</a:t>
            </a:r>
          </a:p>
          <a:p>
            <a:pPr algn="just"/>
            <a:r>
              <a:rPr lang="pt-BR" sz="2800" b="1" dirty="0"/>
              <a:t>Esta é a força do sistema do dízimo, garantir a liberdade para uma frutuosa missão.</a:t>
            </a:r>
          </a:p>
          <a:p>
            <a:endParaRPr lang="pt-BR" sz="2800" b="1" dirty="0"/>
          </a:p>
        </p:txBody>
      </p:sp>
    </p:spTree>
    <p:extLst>
      <p:ext uri="{BB962C8B-B14F-4D97-AF65-F5344CB8AC3E}">
        <p14:creationId xmlns:p14="http://schemas.microsoft.com/office/powerpoint/2010/main" val="65799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a:xfrm>
            <a:off x="107504" y="1447800"/>
            <a:ext cx="8856984" cy="4572000"/>
          </a:xfrm>
        </p:spPr>
        <p:txBody>
          <a:bodyPr>
            <a:noAutofit/>
          </a:bodyPr>
          <a:lstStyle/>
          <a:p>
            <a:r>
              <a:rPr lang="pt-BR" sz="3200" dirty="0" smtClean="0"/>
              <a:t>CRIAR COMUNIDADE</a:t>
            </a:r>
          </a:p>
          <a:p>
            <a:r>
              <a:rPr lang="pt-BR" sz="3200" dirty="0" smtClean="0"/>
              <a:t>Somos individuais, mas Deus não nos fez para vivermos na solidão, e como eu gosto de lembrar, a primeira coisa que Deus disse acerca da humanidade foi: “ não é bom o homem ficar só”.</a:t>
            </a:r>
          </a:p>
          <a:p>
            <a:r>
              <a:rPr lang="pt-BR" sz="3200" dirty="0" smtClean="0"/>
              <a:t>É nosso destino criar comunidade, criar comunhão, e isso acontece por meio de conhecimento e de amor; então as pessoas alcançam a plenitude por meio da comunhão.</a:t>
            </a:r>
            <a:endParaRPr lang="pt-BR" sz="3200" dirty="0"/>
          </a:p>
        </p:txBody>
      </p:sp>
      <p:sp>
        <p:nvSpPr>
          <p:cNvPr id="4" name="Seta para a direita 3"/>
          <p:cNvSpPr/>
          <p:nvPr/>
        </p:nvSpPr>
        <p:spPr>
          <a:xfrm>
            <a:off x="395536" y="90872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012163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188640"/>
            <a:ext cx="7772400" cy="1143000"/>
          </a:xfrm>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a:xfrm>
            <a:off x="107504" y="1196752"/>
            <a:ext cx="8996536" cy="4572000"/>
          </a:xfrm>
        </p:spPr>
        <p:txBody>
          <a:bodyPr>
            <a:noAutofit/>
          </a:bodyPr>
          <a:lstStyle/>
          <a:p>
            <a:pPr algn="just"/>
            <a:r>
              <a:rPr lang="pt-BR" sz="3200" dirty="0" smtClean="0"/>
              <a:t>O problema com a rifa, o bingo e coisas semelhantes é que essas coisas deixam de lado o aspecto primário de “formar o corpo de Cristo.”</a:t>
            </a:r>
          </a:p>
          <a:p>
            <a:pPr algn="just"/>
            <a:r>
              <a:rPr lang="pt-BR" sz="3200" dirty="0" smtClean="0"/>
              <a:t>Mesmo se todos os problemas financeiros de uma paróquia pudessem ser resolvidos através de um imenso bingo, a perda seria maior que o ganho. Por quê? Porque tudo permaneceria no âmbito econômico. E o dízimo vai exatamente na direção contrária. O dízimo compreende que o econômico deve ser “espiritualizado”.</a:t>
            </a:r>
          </a:p>
        </p:txBody>
      </p:sp>
      <p:sp>
        <p:nvSpPr>
          <p:cNvPr id="4" name="Seta para a direita 3"/>
          <p:cNvSpPr/>
          <p:nvPr/>
        </p:nvSpPr>
        <p:spPr>
          <a:xfrm>
            <a:off x="611560" y="836712"/>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646106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192088" y="274638"/>
            <a:ext cx="7772400" cy="1143000"/>
          </a:xfrm>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3600" dirty="0" smtClean="0"/>
              <a:t>Nós vivemos o espiritual através do físico. Nós somos corpo e espírito, e nós manifestamos esse amo uns pelos outros e a nossa pertença uns aos outros, através do nosso cuidado pelas necessidades uns dos outros, começando precisamente com as necessidades físicas e econômicas.</a:t>
            </a:r>
            <a:endParaRPr lang="pt-BR" sz="3600" dirty="0"/>
          </a:p>
        </p:txBody>
      </p:sp>
      <p:sp>
        <p:nvSpPr>
          <p:cNvPr id="5" name="Seta para a direita 4"/>
          <p:cNvSpPr/>
          <p:nvPr/>
        </p:nvSpPr>
        <p:spPr>
          <a:xfrm>
            <a:off x="611560" y="90872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48470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1115616" y="116632"/>
            <a:ext cx="7772400" cy="1143000"/>
          </a:xfrm>
        </p:spPr>
        <p:txBody>
          <a:bodyPr/>
          <a:lstStyle/>
          <a:p>
            <a:r>
              <a:rPr lang="pt-BR" dirty="0" smtClean="0">
                <a:solidFill>
                  <a:schemeClr val="tx1"/>
                </a:solidFill>
              </a:rPr>
              <a:t>Espiritualidade do Dízimo</a:t>
            </a:r>
            <a:endParaRPr lang="pt-BR" dirty="0">
              <a:solidFill>
                <a:schemeClr val="tx1"/>
              </a:solidFill>
            </a:endParaRPr>
          </a:p>
        </p:txBody>
      </p:sp>
      <p:sp>
        <p:nvSpPr>
          <p:cNvPr id="3" name="Espaço Reservado para Conteúdo 2"/>
          <p:cNvSpPr>
            <a:spLocks noGrp="1"/>
          </p:cNvSpPr>
          <p:nvPr>
            <p:ph sz="quarter" idx="1"/>
          </p:nvPr>
        </p:nvSpPr>
        <p:spPr>
          <a:xfrm>
            <a:off x="107504" y="1447800"/>
            <a:ext cx="5832648" cy="4285456"/>
          </a:xfrm>
        </p:spPr>
        <p:txBody>
          <a:bodyPr>
            <a:noAutofit/>
          </a:bodyPr>
          <a:lstStyle/>
          <a:p>
            <a:r>
              <a:rPr lang="pt-BR" sz="4800" dirty="0" smtClean="0"/>
              <a:t>“Filhinhos, não amemos só com palavras e de boca, mas com ações e de verdade” (1 </a:t>
            </a:r>
            <a:r>
              <a:rPr lang="pt-BR" sz="4800" dirty="0" err="1" smtClean="0"/>
              <a:t>Jo</a:t>
            </a:r>
            <a:r>
              <a:rPr lang="pt-BR" sz="4800" dirty="0" smtClean="0"/>
              <a:t> 3,18)</a:t>
            </a:r>
            <a:endParaRPr lang="pt-BR" sz="4800" dirty="0"/>
          </a:p>
        </p:txBody>
      </p:sp>
    </p:spTree>
    <p:extLst>
      <p:ext uri="{BB962C8B-B14F-4D97-AF65-F5344CB8AC3E}">
        <p14:creationId xmlns:p14="http://schemas.microsoft.com/office/powerpoint/2010/main" val="3614878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2" y="-171400"/>
            <a:ext cx="7772400" cy="1143000"/>
          </a:xfrm>
        </p:spPr>
        <p:txBody>
          <a:bodyPr/>
          <a:lstStyle/>
          <a:p>
            <a:r>
              <a:rPr lang="pt-BR" dirty="0" smtClean="0"/>
              <a:t>Espiritualidade do Dízimo</a:t>
            </a:r>
            <a:endParaRPr lang="pt-BR" dirty="0"/>
          </a:p>
        </p:txBody>
      </p:sp>
      <p:sp>
        <p:nvSpPr>
          <p:cNvPr id="4" name="Subtítulo 1"/>
          <p:cNvSpPr>
            <a:spLocks noGrp="1"/>
          </p:cNvSpPr>
          <p:nvPr>
            <p:ph sz="quarter" idx="1"/>
          </p:nvPr>
        </p:nvSpPr>
        <p:spPr>
          <a:xfrm>
            <a:off x="179512" y="1124744"/>
            <a:ext cx="8852520" cy="4572000"/>
          </a:xfrm>
        </p:spPr>
        <p:txBody>
          <a:bodyPr>
            <a:noAutofit/>
          </a:bodyPr>
          <a:lstStyle/>
          <a:p>
            <a:pPr algn="just"/>
            <a:r>
              <a:rPr lang="pt-BR" sz="3200" dirty="0" smtClean="0"/>
              <a:t>Se o dízimo os capacita a crescer na consciência de ser uma comunidade e a construir uma comunidade, o dízimo também espontaneamente alarga as dimensões da comunidade. </a:t>
            </a:r>
          </a:p>
          <a:p>
            <a:pPr algn="just"/>
            <a:r>
              <a:rPr lang="pt-BR" sz="3200" dirty="0" smtClean="0"/>
              <a:t>Da mesma forma que uma atitude fundamentalmente egoísta nos torna cada vez mais centrado em nós mesmos, uma atitude fundamentalmente generosa faz nosso coração sair cada vez mais em direção as pessoas.</a:t>
            </a:r>
            <a:endParaRPr lang="pt-BR" sz="3200" dirty="0"/>
          </a:p>
        </p:txBody>
      </p:sp>
      <p:sp>
        <p:nvSpPr>
          <p:cNvPr id="5" name="Seta para a direita 4"/>
          <p:cNvSpPr/>
          <p:nvPr/>
        </p:nvSpPr>
        <p:spPr>
          <a:xfrm>
            <a:off x="611560" y="476672"/>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24671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60648"/>
            <a:ext cx="7772400" cy="1143000"/>
          </a:xfrm>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a:xfrm>
            <a:off x="748146" y="1641763"/>
            <a:ext cx="7772400" cy="4572000"/>
          </a:xfrm>
        </p:spPr>
        <p:txBody>
          <a:bodyPr>
            <a:noAutofit/>
          </a:bodyPr>
          <a:lstStyle/>
          <a:p>
            <a:pPr algn="just"/>
            <a:r>
              <a:rPr lang="pt-BR" sz="2800" dirty="0" smtClean="0"/>
              <a:t>É muito bom ajudar com as necessidades físicas, mas se é só isto e todos assistirem a Missa dominical e os membros da paróquia  não se veem domingo a domingo será que estamos falando de uma comunidade? Acho que não! Estamos falando de um posto de gasolina sacramental. Então, acredito que o dízimo nos inspira a pensar que uma comunidade paroquial precisa de mais contato, maior contato do que vem através de uma simples assistência à Missa Dominical.</a:t>
            </a:r>
            <a:endParaRPr lang="pt-BR" sz="2800" dirty="0"/>
          </a:p>
        </p:txBody>
      </p:sp>
      <p:sp>
        <p:nvSpPr>
          <p:cNvPr id="4" name="Seta para a direita 3"/>
          <p:cNvSpPr/>
          <p:nvPr/>
        </p:nvSpPr>
        <p:spPr>
          <a:xfrm>
            <a:off x="467544" y="90872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283930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p:txBody>
          <a:bodyPr>
            <a:normAutofit/>
          </a:bodyPr>
          <a:lstStyle/>
          <a:p>
            <a:pPr algn="just"/>
            <a:r>
              <a:rPr lang="pt-BR" sz="3200" dirty="0" smtClean="0"/>
              <a:t>Deve haver também o dom do tempo, o dom da dedicação, o dom do interesse em criar laços dentro da paróquia. Se paróquia não é família, o que é? Se paróquia não é família, o dízimo é só uma forma de assistência social, talvez melhor feita pelo governo. Então ó dízimo nos empurra para uma pertença afetiva entre os membros da paróquia.</a:t>
            </a:r>
            <a:endParaRPr lang="pt-BR" sz="3200" dirty="0"/>
          </a:p>
        </p:txBody>
      </p:sp>
      <p:sp>
        <p:nvSpPr>
          <p:cNvPr id="4" name="Seta para a direita 3"/>
          <p:cNvSpPr/>
          <p:nvPr/>
        </p:nvSpPr>
        <p:spPr>
          <a:xfrm>
            <a:off x="395536" y="90872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a:t>
            </a:r>
            <a:endParaRPr lang="pt-BR" dirty="0"/>
          </a:p>
        </p:txBody>
      </p:sp>
    </p:spTree>
    <p:extLst>
      <p:ext uri="{BB962C8B-B14F-4D97-AF65-F5344CB8AC3E}">
        <p14:creationId xmlns:p14="http://schemas.microsoft.com/office/powerpoint/2010/main" val="4003681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Espiritualidade do Dízimo</a:t>
            </a:r>
            <a:endParaRPr lang="pt-BR" dirty="0"/>
          </a:p>
        </p:txBody>
      </p:sp>
      <p:sp>
        <p:nvSpPr>
          <p:cNvPr id="3" name="Espaço Reservado para Conteúdo 2"/>
          <p:cNvSpPr>
            <a:spLocks noGrp="1"/>
          </p:cNvSpPr>
          <p:nvPr>
            <p:ph sz="quarter" idx="1"/>
          </p:nvPr>
        </p:nvSpPr>
        <p:spPr>
          <a:xfrm>
            <a:off x="887163" y="1772816"/>
            <a:ext cx="7772400" cy="4572000"/>
          </a:xfrm>
        </p:spPr>
        <p:txBody>
          <a:bodyPr>
            <a:normAutofit/>
          </a:bodyPr>
          <a:lstStyle/>
          <a:p>
            <a:pPr algn="just"/>
            <a:r>
              <a:rPr lang="pt-BR" sz="2800" dirty="0" smtClean="0"/>
              <a:t>Não basta só dar dinheiro. Tem que dar tempo também, afeto também, energia também. Isto é </a:t>
            </a:r>
            <a:r>
              <a:rPr lang="pt-BR" sz="2800" dirty="0"/>
              <a:t>i</a:t>
            </a:r>
            <a:r>
              <a:rPr lang="pt-BR" sz="2800" dirty="0" smtClean="0"/>
              <a:t>ndispensável para uma comunidade paroquial.</a:t>
            </a:r>
          </a:p>
          <a:p>
            <a:pPr algn="just"/>
            <a:r>
              <a:rPr lang="pt-BR" sz="2800" dirty="0" smtClean="0"/>
              <a:t>“Eu acho que vocês são muito abençoados em pertencer a um movimento que busca reverter o processo rumo ao isolamento, vocês trabalham para a formação de uma assembleia viva, interpessoal de fiéis, esta assembleia que nós chamamos de “Igreja”.</a:t>
            </a:r>
            <a:endParaRPr lang="pt-BR" sz="2800" dirty="0"/>
          </a:p>
        </p:txBody>
      </p:sp>
      <p:sp>
        <p:nvSpPr>
          <p:cNvPr id="4" name="Seta para a direita 3"/>
          <p:cNvSpPr/>
          <p:nvPr/>
        </p:nvSpPr>
        <p:spPr>
          <a:xfrm>
            <a:off x="467544" y="980728"/>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8944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360121" y="1484784"/>
            <a:ext cx="5921750" cy="1446550"/>
          </a:xfrm>
          <a:prstGeom prst="rect">
            <a:avLst/>
          </a:prstGeom>
          <a:noFill/>
        </p:spPr>
        <p:txBody>
          <a:bodyPr wrap="none" rtlCol="0">
            <a:spAutoFit/>
          </a:bodyPr>
          <a:lstStyle/>
          <a:p>
            <a:pPr algn="ctr"/>
            <a:r>
              <a:rPr lang="pt-BR" sz="4400" b="1" dirty="0" smtClean="0">
                <a:latin typeface="Arial Rounded MT Bold" pitchFamily="34" charset="0"/>
                <a:cs typeface="Aharoni" pitchFamily="2" charset="-79"/>
              </a:rPr>
              <a:t>DÍZIMO:</a:t>
            </a:r>
          </a:p>
          <a:p>
            <a:pPr algn="ctr"/>
            <a:r>
              <a:rPr lang="pt-BR" sz="4400" b="1" dirty="0">
                <a:latin typeface="Arial Rounded MT Bold" pitchFamily="34" charset="0"/>
                <a:cs typeface="Aharoni" pitchFamily="2" charset="-79"/>
              </a:rPr>
              <a:t>u</a:t>
            </a:r>
            <a:r>
              <a:rPr lang="pt-BR" sz="4400" b="1" dirty="0" smtClean="0">
                <a:latin typeface="Arial Rounded MT Bold" pitchFamily="34" charset="0"/>
                <a:cs typeface="Aharoni" pitchFamily="2" charset="-79"/>
              </a:rPr>
              <a:t>ma proposta bíblica</a:t>
            </a:r>
            <a:endParaRPr lang="pt-BR" sz="4400" b="1" dirty="0">
              <a:latin typeface="Arial Rounded MT Bold" pitchFamily="34" charset="0"/>
              <a:cs typeface="Aharoni" pitchFamily="2" charset="-79"/>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7322" y="3256206"/>
            <a:ext cx="2467347" cy="3410364"/>
          </a:xfrm>
          <a:prstGeom prst="rect">
            <a:avLst/>
          </a:prstGeom>
        </p:spPr>
      </p:pic>
    </p:spTree>
    <p:extLst>
      <p:ext uri="{BB962C8B-B14F-4D97-AF65-F5344CB8AC3E}">
        <p14:creationId xmlns:p14="http://schemas.microsoft.com/office/powerpoint/2010/main" val="9875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27584" y="647110"/>
            <a:ext cx="8064896" cy="981690"/>
          </a:xfrm>
          <a:prstGeom prst="rect">
            <a:avLst/>
          </a:prstGeom>
          <a:noFill/>
        </p:spPr>
        <p:txBody>
          <a:bodyPr wrap="square" rtlCol="0">
            <a:spAutoFit/>
          </a:bodyPr>
          <a:lstStyle/>
          <a:p>
            <a:r>
              <a:rPr lang="pt-BR" sz="2800" b="1" dirty="0" smtClean="0"/>
              <a:t>A </a:t>
            </a:r>
            <a:r>
              <a:rPr lang="pt-BR" sz="2800" b="1" smtClean="0"/>
              <a:t>corresponsabilidade na manutenção </a:t>
            </a:r>
            <a:r>
              <a:rPr lang="pt-BR" sz="2800" b="1" dirty="0" smtClean="0"/>
              <a:t>da comunidade eclesial</a:t>
            </a:r>
            <a:endParaRPr lang="pt-BR" sz="2800" b="1" dirty="0"/>
          </a:p>
        </p:txBody>
      </p:sp>
      <p:sp>
        <p:nvSpPr>
          <p:cNvPr id="3" name="CaixaDeTexto 2"/>
          <p:cNvSpPr txBox="1"/>
          <p:nvPr/>
        </p:nvSpPr>
        <p:spPr>
          <a:xfrm>
            <a:off x="650388" y="1628800"/>
            <a:ext cx="7848872" cy="3170099"/>
          </a:xfrm>
          <a:prstGeom prst="rect">
            <a:avLst/>
          </a:prstGeom>
          <a:noFill/>
        </p:spPr>
        <p:txBody>
          <a:bodyPr wrap="square" rtlCol="0">
            <a:spAutoFit/>
          </a:bodyPr>
          <a:lstStyle/>
          <a:p>
            <a:r>
              <a:rPr lang="pt-BR" sz="2800" dirty="0" smtClean="0"/>
              <a:t>“Vivemos em um ambiente cultural de </a:t>
            </a:r>
            <a:r>
              <a:rPr lang="pt-BR" sz="3200" dirty="0" smtClean="0"/>
              <a:t>idolatra</a:t>
            </a:r>
            <a:r>
              <a:rPr lang="pt-BR" sz="2800" dirty="0" smtClean="0"/>
              <a:t> ao dinheiro. (...) Mas e o mundo tem os recursos financeiros como regra absoluta de vida e meta a ser conquistada a qualquer custo, não é assim na Igreja. No uso dos recursos financeiros para a realização de sua missão, a regra de ouro está no poder de Deus, como bem ilustraram os Padres no Concílio Vaticano II: </a:t>
            </a:r>
            <a:endParaRPr lang="pt-BR" sz="2800" dirty="0"/>
          </a:p>
        </p:txBody>
      </p:sp>
      <p:sp>
        <p:nvSpPr>
          <p:cNvPr id="6" name="Seta para a direita 5"/>
          <p:cNvSpPr/>
          <p:nvPr/>
        </p:nvSpPr>
        <p:spPr>
          <a:xfrm>
            <a:off x="323528" y="764704"/>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3411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txBox="1">
            <a:spLocks noGrp="1"/>
          </p:cNvSpPr>
          <p:nvPr>
            <p:ph sz="quarter" idx="1"/>
          </p:nvPr>
        </p:nvSpPr>
        <p:spPr>
          <a:xfrm>
            <a:off x="914400" y="1447800"/>
            <a:ext cx="7772400" cy="3970318"/>
          </a:xfrm>
          <a:prstGeom prst="rect">
            <a:avLst/>
          </a:prstGeom>
          <a:noFill/>
        </p:spPr>
        <p:txBody>
          <a:bodyPr wrap="square" rtlCol="0">
            <a:spAutoFit/>
          </a:bodyPr>
          <a:lstStyle/>
          <a:p>
            <a:pPr algn="just"/>
            <a:r>
              <a:rPr lang="pt-BR" sz="2800" dirty="0" smtClean="0"/>
              <a:t>Quando os </a:t>
            </a:r>
            <a:r>
              <a:rPr lang="pt-BR" sz="2800" dirty="0" err="1" smtClean="0"/>
              <a:t>Apostólos</a:t>
            </a:r>
            <a:r>
              <a:rPr lang="pt-BR" sz="2800" dirty="0" smtClean="0"/>
              <a:t>, seus sucessores e seus colaboradores são enviados para anunciar aos homens Cristo, Salvador do mundo, baseiam-se, ao exercer seu apostolado, no poder de Deus, que com frequência dá a conhecer o poder do Evangelho  na fraqueza das testemunhas. Todos aqueles que se dedicam ao ministério da Palavra de Deus, é preciso que lancem mão de caminho e meios próprios ao Evangelho, que diferem, em muitos pontos da cidade terrestre.</a:t>
            </a:r>
            <a:endParaRPr lang="pt-BR" sz="2800" dirty="0"/>
          </a:p>
        </p:txBody>
      </p:sp>
    </p:spTree>
    <p:extLst>
      <p:ext uri="{BB962C8B-B14F-4D97-AF65-F5344CB8AC3E}">
        <p14:creationId xmlns:p14="http://schemas.microsoft.com/office/powerpoint/2010/main" val="219243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619672" y="620688"/>
            <a:ext cx="5616624" cy="584775"/>
          </a:xfrm>
          <a:prstGeom prst="rect">
            <a:avLst/>
          </a:prstGeom>
          <a:noFill/>
        </p:spPr>
        <p:txBody>
          <a:bodyPr wrap="square" rtlCol="0">
            <a:spAutoFit/>
          </a:bodyPr>
          <a:lstStyle/>
          <a:p>
            <a:r>
              <a:rPr lang="pt-BR" sz="3200" b="1" dirty="0" smtClean="0"/>
              <a:t>A experiência de fé: o dízimo </a:t>
            </a:r>
            <a:endParaRPr lang="pt-BR" sz="3200" b="1" dirty="0"/>
          </a:p>
        </p:txBody>
      </p:sp>
      <p:sp>
        <p:nvSpPr>
          <p:cNvPr id="3" name="CaixaDeTexto 2"/>
          <p:cNvSpPr txBox="1"/>
          <p:nvPr/>
        </p:nvSpPr>
        <p:spPr>
          <a:xfrm>
            <a:off x="899592" y="1628801"/>
            <a:ext cx="7128792" cy="3539430"/>
          </a:xfrm>
          <a:prstGeom prst="rect">
            <a:avLst/>
          </a:prstGeom>
          <a:noFill/>
        </p:spPr>
        <p:txBody>
          <a:bodyPr wrap="square" rtlCol="0">
            <a:spAutoFit/>
          </a:bodyPr>
          <a:lstStyle/>
          <a:p>
            <a:pPr algn="just"/>
            <a:r>
              <a:rPr lang="pt-BR" sz="3200" dirty="0" smtClean="0"/>
              <a:t>A experiência do dízimo é para o homem de fé, que conhece a Deus e se compromete com o seu Reino. Para aqueles que vivem a fé superficialmente ou não fazem um verdadeiro encontro com Deus, como fizeram os Patriarcas e Tobias, haverá muita dificuldade em fazer a experiência do dízimo.</a:t>
            </a:r>
            <a:endParaRPr lang="pt-BR" sz="3200" dirty="0"/>
          </a:p>
        </p:txBody>
      </p:sp>
      <p:sp>
        <p:nvSpPr>
          <p:cNvPr id="5" name="Seta para a direita 4"/>
          <p:cNvSpPr/>
          <p:nvPr/>
        </p:nvSpPr>
        <p:spPr>
          <a:xfrm>
            <a:off x="1043608" y="764704"/>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89126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476672"/>
            <a:ext cx="7772400" cy="1143000"/>
          </a:xfrm>
        </p:spPr>
        <p:txBody>
          <a:bodyPr>
            <a:normAutofit fontScale="90000"/>
          </a:bodyPr>
          <a:lstStyle/>
          <a:p>
            <a:r>
              <a:rPr lang="pt-BR" dirty="0" smtClean="0"/>
              <a:t>A experiência de fé: as contribuições espontâneas</a:t>
            </a:r>
            <a:endParaRPr lang="pt-BR" dirty="0"/>
          </a:p>
        </p:txBody>
      </p:sp>
      <p:sp>
        <p:nvSpPr>
          <p:cNvPr id="3" name="Espaço Reservado para Conteúdo 2"/>
          <p:cNvSpPr>
            <a:spLocks noGrp="1"/>
          </p:cNvSpPr>
          <p:nvPr>
            <p:ph sz="quarter" idx="1"/>
          </p:nvPr>
        </p:nvSpPr>
        <p:spPr>
          <a:xfrm>
            <a:off x="827584" y="1772816"/>
            <a:ext cx="7772400" cy="4572000"/>
          </a:xfrm>
        </p:spPr>
        <p:txBody>
          <a:bodyPr>
            <a:noAutofit/>
          </a:bodyPr>
          <a:lstStyle/>
          <a:p>
            <a:pPr algn="just"/>
            <a:r>
              <a:rPr lang="pt-BR" sz="3200" dirty="0" smtClean="0"/>
              <a:t>A Igreja vivia nas catacumbas, tinha uma estrutura organizacional e pastoral mínima, segundo as possibilidades do contexto político e se mantinha com as ofertas espontâneas dos fiéis. Este modo de manter a Igreja e seus ministros perdurou por séculos, pois até o Edito de Milão, quando puderam viver publicamente a fé e organizar as Igrejas locais, as ofertas espontâneas dos fiéis continuavam sendo suficientes para suprir as necessidades das comunidades.</a:t>
            </a:r>
            <a:endParaRPr lang="pt-BR" sz="3200" dirty="0"/>
          </a:p>
        </p:txBody>
      </p:sp>
      <p:sp>
        <p:nvSpPr>
          <p:cNvPr id="4" name="Seta para a direita 3"/>
          <p:cNvSpPr/>
          <p:nvPr/>
        </p:nvSpPr>
        <p:spPr>
          <a:xfrm>
            <a:off x="323528" y="620688"/>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76329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60648"/>
            <a:ext cx="7772400" cy="1143000"/>
          </a:xfrm>
        </p:spPr>
        <p:txBody>
          <a:bodyPr>
            <a:normAutofit fontScale="90000"/>
          </a:bodyPr>
          <a:lstStyle/>
          <a:p>
            <a:r>
              <a:rPr lang="pt-BR" dirty="0" smtClean="0"/>
              <a:t>A experiência de fé: instituição do dízimo na Igreja </a:t>
            </a:r>
            <a:endParaRPr lang="pt-BR" dirty="0"/>
          </a:p>
        </p:txBody>
      </p:sp>
      <p:sp>
        <p:nvSpPr>
          <p:cNvPr id="3" name="Espaço Reservado para Conteúdo 2"/>
          <p:cNvSpPr>
            <a:spLocks noGrp="1"/>
          </p:cNvSpPr>
          <p:nvPr>
            <p:ph sz="quarter" idx="1"/>
          </p:nvPr>
        </p:nvSpPr>
        <p:spPr>
          <a:xfrm>
            <a:off x="323528" y="1628800"/>
            <a:ext cx="8348464" cy="4572000"/>
          </a:xfrm>
        </p:spPr>
        <p:txBody>
          <a:bodyPr>
            <a:normAutofit/>
          </a:bodyPr>
          <a:lstStyle/>
          <a:p>
            <a:pPr algn="just"/>
            <a:r>
              <a:rPr lang="pt-BR" sz="3200" dirty="0" smtClean="0"/>
              <a:t>Por ocasião da proclamação da República, o governo provisório decreta em 1890 a separação entre a Igreja e o Estado , e determina que pagará a côngrua do clero somente até 1891.</a:t>
            </a:r>
          </a:p>
          <a:p>
            <a:pPr algn="just"/>
            <a:r>
              <a:rPr lang="pt-BR" sz="3200" dirty="0" smtClean="0"/>
              <a:t>A Igreja no Brasil adquire sua liberdade de ação e também patrimonial. Tem o direito de organizar e prover a sua própria manutenção, sem intervenção do estado.</a:t>
            </a:r>
            <a:endParaRPr lang="pt-BR" sz="3200" dirty="0"/>
          </a:p>
        </p:txBody>
      </p:sp>
      <p:sp>
        <p:nvSpPr>
          <p:cNvPr id="4" name="Seta para a direita 3"/>
          <p:cNvSpPr/>
          <p:nvPr/>
        </p:nvSpPr>
        <p:spPr>
          <a:xfrm>
            <a:off x="323528" y="33265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0181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836712"/>
            <a:ext cx="7772400" cy="1143000"/>
          </a:xfrm>
        </p:spPr>
        <p:txBody>
          <a:bodyPr>
            <a:normAutofit fontScale="90000"/>
          </a:bodyPr>
          <a:lstStyle/>
          <a:p>
            <a:r>
              <a:rPr lang="pt-BR" dirty="0" smtClean="0"/>
              <a:t>Experiência de fé: a renovação da paróquia e o restabelecimento do dízimo</a:t>
            </a:r>
            <a:endParaRPr lang="pt-BR" dirty="0"/>
          </a:p>
        </p:txBody>
      </p:sp>
      <p:sp>
        <p:nvSpPr>
          <p:cNvPr id="3" name="Espaço Reservado para Conteúdo 2"/>
          <p:cNvSpPr>
            <a:spLocks noGrp="1"/>
          </p:cNvSpPr>
          <p:nvPr>
            <p:ph sz="quarter" idx="1"/>
          </p:nvPr>
        </p:nvSpPr>
        <p:spPr>
          <a:xfrm>
            <a:off x="827584" y="1844824"/>
            <a:ext cx="7772400" cy="4572000"/>
          </a:xfrm>
        </p:spPr>
        <p:txBody>
          <a:bodyPr>
            <a:normAutofit fontScale="92500" lnSpcReduction="20000"/>
          </a:bodyPr>
          <a:lstStyle/>
          <a:p>
            <a:pPr algn="just"/>
            <a:r>
              <a:rPr lang="pt-BR" sz="3200" dirty="0" smtClean="0"/>
              <a:t>Em 1890, os bispos conclamam o povo e o clero para que juntos trabalhem na edificação da Igreja, mas somente a partir da fundação da CNBB que tem início, a nível nacional, a reflexão sobre a situação da Igreja no Brasil e suas necessidades, inclusive as necessidades econômicas.</a:t>
            </a:r>
          </a:p>
          <a:p>
            <a:pPr algn="just"/>
            <a:r>
              <a:rPr lang="pt-BR" sz="3200" dirty="0"/>
              <a:t> </a:t>
            </a:r>
            <a:r>
              <a:rPr lang="pt-BR" sz="3200" dirty="0" smtClean="0"/>
              <a:t>o dízimo, materialmente considerado, corresponde ao dever dos fiéis de contribuir com a Igreja, as obras de apostolado e de caridade.</a:t>
            </a:r>
          </a:p>
          <a:p>
            <a:endParaRPr lang="pt-BR" sz="3200" dirty="0"/>
          </a:p>
        </p:txBody>
      </p:sp>
      <p:sp>
        <p:nvSpPr>
          <p:cNvPr id="4" name="Seta para a direita 3"/>
          <p:cNvSpPr/>
          <p:nvPr/>
        </p:nvSpPr>
        <p:spPr>
          <a:xfrm>
            <a:off x="395536" y="404664"/>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87902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55576" y="980728"/>
            <a:ext cx="7772400" cy="4572000"/>
          </a:xfrm>
        </p:spPr>
        <p:txBody>
          <a:bodyPr>
            <a:noAutofit/>
          </a:bodyPr>
          <a:lstStyle/>
          <a:p>
            <a:pPr algn="just"/>
            <a:r>
              <a:rPr lang="pt-BR" sz="2800" dirty="0" smtClean="0"/>
              <a:t>Também o Catecismo da Igreja Católica, nas novas versões (1956) em uso no Brasil, apresenta o dízimo como mandamento da Igreja. O quinto mandamento: “Nos catecismos </a:t>
            </a:r>
            <a:r>
              <a:rPr lang="pt-BR" sz="3200" dirty="0" smtClean="0"/>
              <a:t>antigos</a:t>
            </a:r>
            <a:r>
              <a:rPr lang="pt-BR" sz="2800" dirty="0" smtClean="0"/>
              <a:t>, líamos: ‘pagar dízimo e primícias’. Nos modernos lemos: ‘ pagar dízimo segundo o costume’”.</a:t>
            </a:r>
          </a:p>
        </p:txBody>
      </p:sp>
    </p:spTree>
    <p:extLst>
      <p:ext uri="{BB962C8B-B14F-4D97-AF65-F5344CB8AC3E}">
        <p14:creationId xmlns:p14="http://schemas.microsoft.com/office/powerpoint/2010/main" val="1971669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l Próprio">
  <a:themeElements>
    <a:clrScheme name="Capital Própri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l Própri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l Própri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TotalTime>
  <Words>1180</Words>
  <Application>Microsoft Office PowerPoint</Application>
  <PresentationFormat>Apresentação na tela (4:3)</PresentationFormat>
  <Paragraphs>42</Paragraphs>
  <Slides>18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18</vt:i4>
      </vt:variant>
    </vt:vector>
  </HeadingPairs>
  <TitlesOfParts>
    <vt:vector size="24" baseType="lpstr">
      <vt:lpstr>Aharoni</vt:lpstr>
      <vt:lpstr>Arial Rounded MT Bold</vt:lpstr>
      <vt:lpstr>Franklin Gothic Book</vt:lpstr>
      <vt:lpstr>Perpetua</vt:lpstr>
      <vt:lpstr>Wingdings 2</vt:lpstr>
      <vt:lpstr>Capital Próprio</vt:lpstr>
      <vt:lpstr>Apresentação do PowerPoint</vt:lpstr>
      <vt:lpstr>Apresentação do PowerPoint</vt:lpstr>
      <vt:lpstr>Apresentação do PowerPoint</vt:lpstr>
      <vt:lpstr>Apresentação do PowerPoint</vt:lpstr>
      <vt:lpstr>Apresentação do PowerPoint</vt:lpstr>
      <vt:lpstr>A experiência de fé: as contribuições espontâneas</vt:lpstr>
      <vt:lpstr>A experiência de fé: instituição do dízimo na Igreja </vt:lpstr>
      <vt:lpstr>Experiência de fé: a renovação da paróquia e o restabelecimento do dízimo</vt:lpstr>
      <vt:lpstr>Apresentação do PowerPoint</vt:lpstr>
      <vt:lpstr>Apresentação do PowerPoint</vt:lpstr>
      <vt:lpstr>Espiritualidade do Dízimo</vt:lpstr>
      <vt:lpstr>Espiritualidade do Dízimo</vt:lpstr>
      <vt:lpstr>Espiritualidade do Dízimo</vt:lpstr>
      <vt:lpstr>Espiritualidade do Dízimo</vt:lpstr>
      <vt:lpstr>Espiritualidade do Dízimo</vt:lpstr>
      <vt:lpstr>Espiritualidade do Dízimo</vt:lpstr>
      <vt:lpstr>Espiritualidade do Dízimo</vt:lpstr>
      <vt:lpstr>Espiritualidade do Dízimo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 Luiz</dc:creator>
  <cp:lastModifiedBy>PC</cp:lastModifiedBy>
  <cp:revision>34</cp:revision>
  <dcterms:created xsi:type="dcterms:W3CDTF">2016-05-21T12:07:23Z</dcterms:created>
  <dcterms:modified xsi:type="dcterms:W3CDTF">2020-02-13T17:10:12Z</dcterms:modified>
</cp:coreProperties>
</file>