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5" r:id="rId2"/>
    <p:sldId id="256" r:id="rId3"/>
    <p:sldId id="257" r:id="rId4"/>
    <p:sldId id="258" r:id="rId5"/>
    <p:sldId id="259" r:id="rId6"/>
    <p:sldId id="260" r:id="rId7"/>
    <p:sldId id="261" r:id="rId8"/>
    <p:sldId id="262" r:id="rId9"/>
    <p:sldId id="280" r:id="rId10"/>
    <p:sldId id="281" r:id="rId11"/>
    <p:sldId id="282" r:id="rId12"/>
    <p:sldId id="283" r:id="rId13"/>
    <p:sldId id="284" r:id="rId14"/>
    <p:sldId id="285" r:id="rId15"/>
    <p:sldId id="286" r:id="rId16"/>
    <p:sldId id="287" r:id="rId17"/>
    <p:sldId id="288" r:id="rId18"/>
    <p:sldId id="289" r:id="rId19"/>
    <p:sldId id="290" r:id="rId20"/>
    <p:sldId id="292" r:id="rId21"/>
    <p:sldId id="293" r:id="rId22"/>
    <p:sldId id="294" r:id="rId23"/>
    <p:sldId id="27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1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40" autoAdjust="0"/>
    <p:restoredTop sz="94660"/>
  </p:normalViewPr>
  <p:slideViewPr>
    <p:cSldViewPr snapToGrid="0">
      <p:cViewPr varScale="1">
        <p:scale>
          <a:sx n="72" d="100"/>
          <a:sy n="72" d="100"/>
        </p:scale>
        <p:origin x="1374" y="6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1043607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773225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1202583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3619312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3923880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68471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629842" y="2505075"/>
            <a:ext cx="3868340"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4629150" y="2505075"/>
            <a:ext cx="3887391"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1478219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3447372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1156484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2215321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2EB30FD9-DCC4-4F3E-95C8-6D5376227F0D}" type="datetimeFigureOut">
              <a:rPr lang="pt-BR" smtClean="0"/>
              <a:pPr/>
              <a:t>15/09/2018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A76779A-98A1-42DE-87A3-3AA0A2A7153F}" type="slidenum">
              <a:rPr lang="pt-BR" smtClean="0"/>
              <a:pPr/>
              <a:t>‹nº›</a:t>
            </a:fld>
            <a:endParaRPr lang="pt-BR"/>
          </a:p>
        </p:txBody>
      </p:sp>
    </p:spTree>
    <p:extLst>
      <p:ext uri="{BB962C8B-B14F-4D97-AF65-F5344CB8AC3E}">
        <p14:creationId xmlns:p14="http://schemas.microsoft.com/office/powerpoint/2010/main" val="369256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B30FD9-DCC4-4F3E-95C8-6D5376227F0D}" type="datetimeFigureOut">
              <a:rPr lang="pt-BR" smtClean="0"/>
              <a:pPr/>
              <a:t>15/09/2018</a:t>
            </a:fld>
            <a:endParaRPr lang="pt-B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76779A-98A1-42DE-87A3-3AA0A2A7153F}" type="slidenum">
              <a:rPr lang="pt-BR" smtClean="0"/>
              <a:pPr/>
              <a:t>‹nº›</a:t>
            </a:fld>
            <a:endParaRPr lang="pt-BR"/>
          </a:p>
        </p:txBody>
      </p:sp>
    </p:spTree>
    <p:extLst>
      <p:ext uri="{BB962C8B-B14F-4D97-AF65-F5344CB8AC3E}">
        <p14:creationId xmlns:p14="http://schemas.microsoft.com/office/powerpoint/2010/main" val="2991324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mailto:jesusestrelaguia@gmail.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I:\Imagens\Imagens\Pastoral .. (2).jpg">
            <a:extLst>
              <a:ext uri="{FF2B5EF4-FFF2-40B4-BE49-F238E27FC236}">
                <a16:creationId xmlns:a16="http://schemas.microsoft.com/office/drawing/2014/main" id="{F1C8FF85-3C06-4048-A541-AA022C2563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3217" y="0"/>
            <a:ext cx="4770783" cy="357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ixaDeTexto 2">
            <a:extLst>
              <a:ext uri="{FF2B5EF4-FFF2-40B4-BE49-F238E27FC236}">
                <a16:creationId xmlns:a16="http://schemas.microsoft.com/office/drawing/2014/main" id="{70CEF919-6AD6-495D-85B3-ABE564080863}"/>
              </a:ext>
            </a:extLst>
          </p:cNvPr>
          <p:cNvSpPr txBox="1"/>
          <p:nvPr/>
        </p:nvSpPr>
        <p:spPr>
          <a:xfrm>
            <a:off x="55511" y="2673626"/>
            <a:ext cx="7842786" cy="3631763"/>
          </a:xfrm>
          <a:prstGeom prst="rect">
            <a:avLst/>
          </a:prstGeom>
          <a:noFill/>
        </p:spPr>
        <p:txBody>
          <a:bodyPr wrap="square" rtlCol="0">
            <a:spAutoFit/>
          </a:bodyPr>
          <a:lstStyle/>
          <a:p>
            <a:pPr algn="ctr"/>
            <a:r>
              <a:rPr lang="pt-BR" sz="11500" b="1" dirty="0">
                <a:solidFill>
                  <a:srgbClr val="FF0000"/>
                </a:solidFill>
              </a:rPr>
              <a:t>BEM VINDOS</a:t>
            </a:r>
          </a:p>
        </p:txBody>
      </p:sp>
    </p:spTree>
    <p:extLst>
      <p:ext uri="{BB962C8B-B14F-4D97-AF65-F5344CB8AC3E}">
        <p14:creationId xmlns:p14="http://schemas.microsoft.com/office/powerpoint/2010/main" val="166822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774623" y="168300"/>
            <a:ext cx="3321423" cy="923330"/>
          </a:xfrm>
          <a:prstGeom prst="rect">
            <a:avLst/>
          </a:prstGeom>
          <a:noFill/>
        </p:spPr>
        <p:txBody>
          <a:bodyPr wrap="none" rtlCol="0">
            <a:spAutoFit/>
          </a:bodyPr>
          <a:lstStyle/>
          <a:p>
            <a:pPr algn="r"/>
            <a:r>
              <a:rPr lang="pt-BR" b="1" dirty="0">
                <a:solidFill>
                  <a:schemeClr val="bg1"/>
                </a:solidFill>
              </a:rPr>
              <a:t>ORIENTAÇÕES PARA A PASTORAL</a:t>
            </a:r>
          </a:p>
          <a:p>
            <a:pPr algn="r"/>
            <a:r>
              <a:rPr lang="pt-BR" b="1" dirty="0">
                <a:solidFill>
                  <a:schemeClr val="bg1"/>
                </a:solidFill>
              </a:rPr>
              <a:t>Implantação do Dízimo</a:t>
            </a:r>
          </a:p>
          <a:p>
            <a:pPr algn="r"/>
            <a:endParaRPr lang="pt-BR" b="1" dirty="0">
              <a:solidFill>
                <a:schemeClr val="bg1"/>
              </a:solidFill>
            </a:endParaRPr>
          </a:p>
        </p:txBody>
      </p:sp>
      <p:sp>
        <p:nvSpPr>
          <p:cNvPr id="22" name="CaixaDeTexto 21"/>
          <p:cNvSpPr txBox="1"/>
          <p:nvPr/>
        </p:nvSpPr>
        <p:spPr>
          <a:xfrm>
            <a:off x="1045029" y="1672046"/>
            <a:ext cx="7641771" cy="1015663"/>
          </a:xfrm>
          <a:prstGeom prst="rect">
            <a:avLst/>
          </a:prstGeom>
          <a:noFill/>
        </p:spPr>
        <p:txBody>
          <a:bodyPr wrap="square" rtlCol="0">
            <a:spAutoFit/>
          </a:bodyPr>
          <a:lstStyle/>
          <a:p>
            <a:pPr algn="just"/>
            <a:r>
              <a:rPr lang="pt-BR" sz="2000" dirty="0"/>
              <a:t>O processo da implantação do dízimo aprofunda a compreensão da fé, a consciência da pertença a uma Igreja particular e reforça a Pastoral de Conjunto.</a:t>
            </a:r>
          </a:p>
        </p:txBody>
      </p:sp>
      <p:sp>
        <p:nvSpPr>
          <p:cNvPr id="26" name="CaixaDeTexto 25"/>
          <p:cNvSpPr txBox="1"/>
          <p:nvPr/>
        </p:nvSpPr>
        <p:spPr>
          <a:xfrm>
            <a:off x="1097280" y="3226526"/>
            <a:ext cx="7419703" cy="707886"/>
          </a:xfrm>
          <a:prstGeom prst="rect">
            <a:avLst/>
          </a:prstGeom>
          <a:noFill/>
        </p:spPr>
        <p:txBody>
          <a:bodyPr wrap="square" rtlCol="0">
            <a:spAutoFit/>
          </a:bodyPr>
          <a:lstStyle/>
          <a:p>
            <a:pPr algn="just"/>
            <a:r>
              <a:rPr lang="pt-BR" sz="2000" dirty="0"/>
              <a:t>A implantação do dízimo oferece aos fiéis a singular oportunidade de compreendê-lo bem e assumi-lo com as motivações corretas. </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774687" y="168300"/>
            <a:ext cx="3321358" cy="646331"/>
          </a:xfrm>
          <a:prstGeom prst="rect">
            <a:avLst/>
          </a:prstGeom>
          <a:noFill/>
        </p:spPr>
        <p:txBody>
          <a:bodyPr wrap="none" rtlCol="0">
            <a:spAutoFit/>
          </a:bodyPr>
          <a:lstStyle/>
          <a:p>
            <a:pPr algn="r"/>
            <a:r>
              <a:rPr lang="pt-BR" b="1" dirty="0">
                <a:solidFill>
                  <a:schemeClr val="bg1"/>
                </a:solidFill>
              </a:rPr>
              <a:t>ORIENTAÇÕES PARA A PASTORAL</a:t>
            </a:r>
          </a:p>
          <a:p>
            <a:pPr algn="r"/>
            <a:r>
              <a:rPr lang="pt-BR" b="1" dirty="0">
                <a:solidFill>
                  <a:schemeClr val="bg1"/>
                </a:solidFill>
              </a:rPr>
              <a:t>Implantação do Dízimo</a:t>
            </a:r>
          </a:p>
        </p:txBody>
      </p:sp>
      <p:sp>
        <p:nvSpPr>
          <p:cNvPr id="21" name="CaixaDeTexto 20"/>
          <p:cNvSpPr txBox="1"/>
          <p:nvPr/>
        </p:nvSpPr>
        <p:spPr>
          <a:xfrm>
            <a:off x="1293223" y="1554480"/>
            <a:ext cx="7184572" cy="1323439"/>
          </a:xfrm>
          <a:prstGeom prst="rect">
            <a:avLst/>
          </a:prstGeom>
          <a:noFill/>
        </p:spPr>
        <p:txBody>
          <a:bodyPr wrap="square" rtlCol="0">
            <a:spAutoFit/>
          </a:bodyPr>
          <a:lstStyle/>
          <a:p>
            <a:pPr algn="just"/>
            <a:r>
              <a:rPr lang="pt-BR" sz="2000" dirty="0"/>
              <a:t>É útil que a implantação do dízimo seja precedida por um adequado período de sensibilização e conscientização de todos os membros da Igreja Particular, e de formação dos agentes para a Pastoral do Dízimo. </a:t>
            </a:r>
          </a:p>
        </p:txBody>
      </p:sp>
      <p:sp>
        <p:nvSpPr>
          <p:cNvPr id="23" name="CaixaDeTexto 22"/>
          <p:cNvSpPr txBox="1"/>
          <p:nvPr/>
        </p:nvSpPr>
        <p:spPr>
          <a:xfrm>
            <a:off x="1293222" y="3500845"/>
            <a:ext cx="7210698" cy="1631216"/>
          </a:xfrm>
          <a:prstGeom prst="rect">
            <a:avLst/>
          </a:prstGeom>
          <a:noFill/>
        </p:spPr>
        <p:txBody>
          <a:bodyPr wrap="square" rtlCol="0">
            <a:spAutoFit/>
          </a:bodyPr>
          <a:lstStyle/>
          <a:p>
            <a:pPr algn="just"/>
            <a:r>
              <a:rPr lang="pt-BR" sz="2000" dirty="0"/>
              <a:t>Nesse período é preciso haver amplo diálogo em toda a Igreja particular, tendo em vista aprofundar as convicções dos ministros ordenados, dos agentes de pastoral e demais responsáveis e colaboradores nas diversas pastorais, movimentos e organismos eclesiais a respeito do dízimo.</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774687" y="168300"/>
            <a:ext cx="3321358" cy="646331"/>
          </a:xfrm>
          <a:prstGeom prst="rect">
            <a:avLst/>
          </a:prstGeom>
          <a:noFill/>
        </p:spPr>
        <p:txBody>
          <a:bodyPr wrap="none" rtlCol="0">
            <a:spAutoFit/>
          </a:bodyPr>
          <a:lstStyle/>
          <a:p>
            <a:pPr algn="r"/>
            <a:r>
              <a:rPr lang="pt-BR" b="1" dirty="0">
                <a:solidFill>
                  <a:schemeClr val="bg1"/>
                </a:solidFill>
              </a:rPr>
              <a:t>ORIENTAÇÕES PARA A PASTORAL</a:t>
            </a:r>
          </a:p>
          <a:p>
            <a:pPr algn="r"/>
            <a:r>
              <a:rPr lang="pt-BR" b="1" dirty="0">
                <a:solidFill>
                  <a:schemeClr val="bg1"/>
                </a:solidFill>
              </a:rPr>
              <a:t>Implantação do Dízimo</a:t>
            </a:r>
          </a:p>
        </p:txBody>
      </p:sp>
      <p:sp>
        <p:nvSpPr>
          <p:cNvPr id="26" name="CaixaDeTexto 25"/>
          <p:cNvSpPr txBox="1"/>
          <p:nvPr/>
        </p:nvSpPr>
        <p:spPr>
          <a:xfrm>
            <a:off x="1841851" y="4023359"/>
            <a:ext cx="4963886" cy="1631216"/>
          </a:xfrm>
          <a:prstGeom prst="rect">
            <a:avLst/>
          </a:prstGeom>
          <a:noFill/>
        </p:spPr>
        <p:txBody>
          <a:bodyPr wrap="square" rtlCol="0">
            <a:spAutoFit/>
          </a:bodyPr>
          <a:lstStyle/>
          <a:p>
            <a:pPr algn="ctr"/>
            <a:r>
              <a:rPr lang="pt-BR" sz="2000" dirty="0"/>
              <a:t>Festas</a:t>
            </a:r>
          </a:p>
          <a:p>
            <a:pPr algn="ctr"/>
            <a:endParaRPr lang="pt-BR" sz="2000" dirty="0"/>
          </a:p>
          <a:p>
            <a:pPr algn="ctr"/>
            <a:r>
              <a:rPr lang="pt-BR" sz="2000" dirty="0"/>
              <a:t>Campanhas</a:t>
            </a:r>
          </a:p>
          <a:p>
            <a:pPr algn="ctr"/>
            <a:endParaRPr lang="pt-BR" sz="2000" dirty="0"/>
          </a:p>
          <a:p>
            <a:pPr algn="ctr"/>
            <a:r>
              <a:rPr lang="pt-BR" sz="2000" dirty="0"/>
              <a:t>Coletas Especiais</a:t>
            </a:r>
          </a:p>
        </p:txBody>
      </p:sp>
      <p:sp>
        <p:nvSpPr>
          <p:cNvPr id="21" name="CaixaDeTexto 20"/>
          <p:cNvSpPr txBox="1"/>
          <p:nvPr/>
        </p:nvSpPr>
        <p:spPr>
          <a:xfrm>
            <a:off x="862150" y="1436914"/>
            <a:ext cx="7916090" cy="1938992"/>
          </a:xfrm>
          <a:prstGeom prst="rect">
            <a:avLst/>
          </a:prstGeom>
          <a:noFill/>
        </p:spPr>
        <p:txBody>
          <a:bodyPr wrap="square" rtlCol="0">
            <a:spAutoFit/>
          </a:bodyPr>
          <a:lstStyle/>
          <a:p>
            <a:pPr algn="just"/>
            <a:r>
              <a:rPr lang="pt-BR" sz="2000" dirty="0"/>
              <a:t>Quando uma Igreja particular opta pelo dízimo, é preciso que ele não apareça apenas como uma das formas de captação de recursos, mas como a forma habitual de contribuição, que nasce de uma consciência formada e alimentada pelo Evangelho da gratuidade. Por isso, durante esse período, é necessário fazer uma reflexão sobre a conveniência de se continuar com as taxas, espórtulas, festas, campanhas e promoções.</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774664" y="168300"/>
            <a:ext cx="3321422" cy="646331"/>
          </a:xfrm>
          <a:prstGeom prst="rect">
            <a:avLst/>
          </a:prstGeom>
          <a:noFill/>
        </p:spPr>
        <p:txBody>
          <a:bodyPr wrap="none" rtlCol="0">
            <a:spAutoFit/>
          </a:bodyPr>
          <a:lstStyle/>
          <a:p>
            <a:pPr algn="r"/>
            <a:r>
              <a:rPr lang="pt-BR" b="1" dirty="0">
                <a:solidFill>
                  <a:schemeClr val="bg1"/>
                </a:solidFill>
              </a:rPr>
              <a:t>ORIENTAÇÕES PARA A PASTORAL</a:t>
            </a:r>
          </a:p>
          <a:p>
            <a:pPr algn="r"/>
            <a:r>
              <a:rPr lang="pt-BR" b="1" dirty="0">
                <a:solidFill>
                  <a:schemeClr val="bg1"/>
                </a:solidFill>
              </a:rPr>
              <a:t>Implantação do Dízimo</a:t>
            </a:r>
          </a:p>
        </p:txBody>
      </p:sp>
      <p:sp>
        <p:nvSpPr>
          <p:cNvPr id="26" name="CaixaDeTexto 25"/>
          <p:cNvSpPr txBox="1"/>
          <p:nvPr/>
        </p:nvSpPr>
        <p:spPr>
          <a:xfrm>
            <a:off x="1789614" y="692330"/>
            <a:ext cx="4963886" cy="461665"/>
          </a:xfrm>
          <a:prstGeom prst="rect">
            <a:avLst/>
          </a:prstGeom>
          <a:noFill/>
        </p:spPr>
        <p:txBody>
          <a:bodyPr wrap="square" rtlCol="0">
            <a:spAutoFit/>
          </a:bodyPr>
          <a:lstStyle/>
          <a:p>
            <a:pPr algn="just"/>
            <a:r>
              <a:rPr lang="pt-BR" sz="2400" b="1" dirty="0"/>
              <a:t>Elementos fundamentais:</a:t>
            </a:r>
          </a:p>
        </p:txBody>
      </p:sp>
      <p:sp>
        <p:nvSpPr>
          <p:cNvPr id="21" name="CaixaDeTexto 20"/>
          <p:cNvSpPr txBox="1"/>
          <p:nvPr/>
        </p:nvSpPr>
        <p:spPr>
          <a:xfrm>
            <a:off x="1045020" y="1267088"/>
            <a:ext cx="7850785" cy="707886"/>
          </a:xfrm>
          <a:prstGeom prst="rect">
            <a:avLst/>
          </a:prstGeom>
          <a:noFill/>
        </p:spPr>
        <p:txBody>
          <a:bodyPr wrap="square" rtlCol="0">
            <a:spAutoFit/>
          </a:bodyPr>
          <a:lstStyle/>
          <a:p>
            <a:pPr algn="just"/>
            <a:r>
              <a:rPr lang="pt-BR" sz="2000" dirty="0"/>
              <a:t>O conhecimento, por parte dos membros da Igreja particular, do significado, das dimensões e dos objetivos do dízimo;</a:t>
            </a:r>
          </a:p>
        </p:txBody>
      </p:sp>
      <p:sp>
        <p:nvSpPr>
          <p:cNvPr id="23" name="CaixaDeTexto 22"/>
          <p:cNvSpPr txBox="1"/>
          <p:nvPr/>
        </p:nvSpPr>
        <p:spPr>
          <a:xfrm>
            <a:off x="1031956" y="2037794"/>
            <a:ext cx="7903038" cy="707886"/>
          </a:xfrm>
          <a:prstGeom prst="rect">
            <a:avLst/>
          </a:prstGeom>
          <a:noFill/>
        </p:spPr>
        <p:txBody>
          <a:bodyPr wrap="square" rtlCol="0">
            <a:spAutoFit/>
          </a:bodyPr>
          <a:lstStyle/>
          <a:p>
            <a:pPr algn="just"/>
            <a:r>
              <a:rPr lang="pt-BR" sz="2000" dirty="0"/>
              <a:t>A adoção de um processo participativo no planejamento da implantação e da organização da Pastoral do Dízimo;</a:t>
            </a:r>
          </a:p>
        </p:txBody>
      </p:sp>
      <p:sp>
        <p:nvSpPr>
          <p:cNvPr id="25" name="CaixaDeTexto 24"/>
          <p:cNvSpPr txBox="1"/>
          <p:nvPr/>
        </p:nvSpPr>
        <p:spPr>
          <a:xfrm>
            <a:off x="1031955" y="2808502"/>
            <a:ext cx="7876914" cy="707886"/>
          </a:xfrm>
          <a:prstGeom prst="rect">
            <a:avLst/>
          </a:prstGeom>
          <a:noFill/>
        </p:spPr>
        <p:txBody>
          <a:bodyPr wrap="square" rtlCol="0">
            <a:spAutoFit/>
          </a:bodyPr>
          <a:lstStyle/>
          <a:p>
            <a:r>
              <a:rPr lang="pt-BR" sz="2000" dirty="0"/>
              <a:t>A colaboração convicta e responsável dos ministros ordenados e dos demais agentes de pastoral;</a:t>
            </a:r>
          </a:p>
        </p:txBody>
      </p:sp>
      <p:sp>
        <p:nvSpPr>
          <p:cNvPr id="27" name="CaixaDeTexto 26"/>
          <p:cNvSpPr txBox="1"/>
          <p:nvPr/>
        </p:nvSpPr>
        <p:spPr>
          <a:xfrm>
            <a:off x="1071153" y="3566153"/>
            <a:ext cx="7419703" cy="400110"/>
          </a:xfrm>
          <a:prstGeom prst="rect">
            <a:avLst/>
          </a:prstGeom>
          <a:noFill/>
        </p:spPr>
        <p:txBody>
          <a:bodyPr wrap="square" rtlCol="0">
            <a:spAutoFit/>
          </a:bodyPr>
          <a:lstStyle/>
          <a:p>
            <a:r>
              <a:rPr lang="pt-BR" sz="2000" dirty="0"/>
              <a:t>A imprescindível adesão de todas as paróquias da Igreja particular;</a:t>
            </a:r>
          </a:p>
        </p:txBody>
      </p:sp>
      <p:sp>
        <p:nvSpPr>
          <p:cNvPr id="28" name="CaixaDeTexto 27"/>
          <p:cNvSpPr txBox="1"/>
          <p:nvPr/>
        </p:nvSpPr>
        <p:spPr>
          <a:xfrm>
            <a:off x="1097277" y="4049478"/>
            <a:ext cx="6923315" cy="400110"/>
          </a:xfrm>
          <a:prstGeom prst="rect">
            <a:avLst/>
          </a:prstGeom>
          <a:noFill/>
        </p:spPr>
        <p:txBody>
          <a:bodyPr wrap="square" rtlCol="0">
            <a:spAutoFit/>
          </a:bodyPr>
          <a:lstStyle/>
          <a:p>
            <a:r>
              <a:rPr lang="pt-BR" sz="2000" dirty="0"/>
              <a:t>A escolha criteriosa do material a ser usado;</a:t>
            </a:r>
          </a:p>
        </p:txBody>
      </p:sp>
      <p:sp>
        <p:nvSpPr>
          <p:cNvPr id="29" name="CaixaDeTexto 28"/>
          <p:cNvSpPr txBox="1"/>
          <p:nvPr/>
        </p:nvSpPr>
        <p:spPr>
          <a:xfrm>
            <a:off x="1084213" y="4571994"/>
            <a:ext cx="7354393" cy="707886"/>
          </a:xfrm>
          <a:prstGeom prst="rect">
            <a:avLst/>
          </a:prstGeom>
          <a:noFill/>
        </p:spPr>
        <p:txBody>
          <a:bodyPr wrap="square" rtlCol="0">
            <a:spAutoFit/>
          </a:bodyPr>
          <a:lstStyle/>
          <a:p>
            <a:r>
              <a:rPr lang="pt-BR" sz="2000" dirty="0"/>
              <a:t>A distinção cuidadosa entre dízimo e outras formas de contribuição dos fiéis;</a:t>
            </a:r>
          </a:p>
        </p:txBody>
      </p:sp>
      <p:sp>
        <p:nvSpPr>
          <p:cNvPr id="30" name="CaixaDeTexto 29"/>
          <p:cNvSpPr txBox="1"/>
          <p:nvPr/>
        </p:nvSpPr>
        <p:spPr>
          <a:xfrm>
            <a:off x="1156448" y="5298141"/>
            <a:ext cx="4706470" cy="400110"/>
          </a:xfrm>
          <a:prstGeom prst="rect">
            <a:avLst/>
          </a:prstGeom>
          <a:noFill/>
        </p:spPr>
        <p:txBody>
          <a:bodyPr wrap="square" rtlCol="0">
            <a:spAutoFit/>
          </a:bodyPr>
          <a:lstStyle/>
          <a:p>
            <a:r>
              <a:rPr lang="pt-BR" dirty="0"/>
              <a:t>A prestação de contas e a gestão </a:t>
            </a:r>
            <a:r>
              <a:rPr lang="pt-BR" sz="2000" dirty="0"/>
              <a:t>transparente</a:t>
            </a:r>
            <a:r>
              <a:rPr lang="pt-BR" dirty="0"/>
              <a:t>;</a:t>
            </a:r>
          </a:p>
        </p:txBody>
      </p:sp>
      <p:sp>
        <p:nvSpPr>
          <p:cNvPr id="31" name="CaixaDeTexto 30"/>
          <p:cNvSpPr txBox="1"/>
          <p:nvPr/>
        </p:nvSpPr>
        <p:spPr>
          <a:xfrm>
            <a:off x="1205241" y="5798372"/>
            <a:ext cx="6005457" cy="400110"/>
          </a:xfrm>
          <a:prstGeom prst="rect">
            <a:avLst/>
          </a:prstGeom>
          <a:noFill/>
        </p:spPr>
        <p:txBody>
          <a:bodyPr wrap="square" rtlCol="0">
            <a:spAutoFit/>
          </a:bodyPr>
          <a:lstStyle/>
          <a:p>
            <a:r>
              <a:rPr lang="pt-BR" sz="2000" dirty="0"/>
              <a:t>A ligação sempre clara entre dízimo e evangelização.</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774644" y="168300"/>
            <a:ext cx="3321422" cy="646331"/>
          </a:xfrm>
          <a:prstGeom prst="rect">
            <a:avLst/>
          </a:prstGeom>
          <a:noFill/>
        </p:spPr>
        <p:txBody>
          <a:bodyPr wrap="none" rtlCol="0">
            <a:spAutoFit/>
          </a:bodyPr>
          <a:lstStyle/>
          <a:p>
            <a:pPr algn="r"/>
            <a:r>
              <a:rPr lang="pt-BR" b="1" dirty="0">
                <a:solidFill>
                  <a:schemeClr val="bg1"/>
                </a:solidFill>
              </a:rPr>
              <a:t>ORIENTAÇÕES PARA A PASTORAL</a:t>
            </a:r>
          </a:p>
          <a:p>
            <a:pPr algn="r"/>
            <a:r>
              <a:rPr lang="pt-BR" b="1" dirty="0">
                <a:solidFill>
                  <a:schemeClr val="bg1"/>
                </a:solidFill>
              </a:rPr>
              <a:t>Organização e funcionamento</a:t>
            </a:r>
          </a:p>
        </p:txBody>
      </p:sp>
      <p:sp>
        <p:nvSpPr>
          <p:cNvPr id="22" name="CaixaDeTexto 21"/>
          <p:cNvSpPr txBox="1"/>
          <p:nvPr/>
        </p:nvSpPr>
        <p:spPr>
          <a:xfrm>
            <a:off x="1136468" y="1463040"/>
            <a:ext cx="7406640" cy="1631216"/>
          </a:xfrm>
          <a:prstGeom prst="rect">
            <a:avLst/>
          </a:prstGeom>
          <a:noFill/>
        </p:spPr>
        <p:txBody>
          <a:bodyPr wrap="square" rtlCol="0">
            <a:spAutoFit/>
          </a:bodyPr>
          <a:lstStyle/>
          <a:p>
            <a:pPr algn="just"/>
            <a:r>
              <a:rPr lang="pt-BR" sz="2000" dirty="0"/>
              <a:t>A Pastoral do Dízimo necessita de equipes que assumam a responsabilidade da coordenação dos vários aspectos de seu funcionamento e de sua relação com a Pastoral de Conjunto. As equipes estejam organizadas  nas paróquias, nas Igrejas Particulares e, sendo possível, nos regionais.</a:t>
            </a:r>
          </a:p>
        </p:txBody>
      </p:sp>
      <p:sp>
        <p:nvSpPr>
          <p:cNvPr id="26" name="CaixaDeTexto 25"/>
          <p:cNvSpPr txBox="1"/>
          <p:nvPr/>
        </p:nvSpPr>
        <p:spPr>
          <a:xfrm>
            <a:off x="1175657" y="3683721"/>
            <a:ext cx="7276012" cy="1015663"/>
          </a:xfrm>
          <a:prstGeom prst="rect">
            <a:avLst/>
          </a:prstGeom>
          <a:noFill/>
        </p:spPr>
        <p:txBody>
          <a:bodyPr wrap="square" rtlCol="0">
            <a:spAutoFit/>
          </a:bodyPr>
          <a:lstStyle/>
          <a:p>
            <a:pPr algn="just"/>
            <a:r>
              <a:rPr lang="pt-BR" sz="2000" dirty="0"/>
              <a:t>Para que o trabalho entre as paróquias seja integrado é recomendável a existência de uma equipe de coordenação em nível diocesano.</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774687" y="168300"/>
            <a:ext cx="3321358" cy="646331"/>
          </a:xfrm>
          <a:prstGeom prst="rect">
            <a:avLst/>
          </a:prstGeom>
          <a:noFill/>
        </p:spPr>
        <p:txBody>
          <a:bodyPr wrap="none" rtlCol="0">
            <a:spAutoFit/>
          </a:bodyPr>
          <a:lstStyle/>
          <a:p>
            <a:pPr algn="r"/>
            <a:r>
              <a:rPr lang="pt-BR" b="1" dirty="0">
                <a:solidFill>
                  <a:schemeClr val="bg1"/>
                </a:solidFill>
              </a:rPr>
              <a:t>ORIENTAÇÕES PARA A PASTORAL</a:t>
            </a:r>
          </a:p>
          <a:p>
            <a:pPr algn="r"/>
            <a:r>
              <a:rPr lang="pt-BR" b="1" dirty="0">
                <a:solidFill>
                  <a:schemeClr val="bg1"/>
                </a:solidFill>
              </a:rPr>
              <a:t>Organização e funcionamento</a:t>
            </a:r>
          </a:p>
        </p:txBody>
      </p:sp>
      <p:sp>
        <p:nvSpPr>
          <p:cNvPr id="22" name="CaixaDeTexto 21"/>
          <p:cNvSpPr txBox="1"/>
          <p:nvPr/>
        </p:nvSpPr>
        <p:spPr>
          <a:xfrm>
            <a:off x="992778" y="1227903"/>
            <a:ext cx="7289075" cy="1631216"/>
          </a:xfrm>
          <a:prstGeom prst="rect">
            <a:avLst/>
          </a:prstGeom>
          <a:noFill/>
        </p:spPr>
        <p:txBody>
          <a:bodyPr wrap="square" rtlCol="0">
            <a:spAutoFit/>
          </a:bodyPr>
          <a:lstStyle/>
          <a:p>
            <a:pPr algn="just"/>
            <a:r>
              <a:rPr lang="pt-BR" sz="2000" dirty="0"/>
              <a:t>O dízimo é paroquial. Sua contribuição se faz na sede da paróquia, na comunidade ou setor da paróquia em que o fiel participa – conforme as determinações da Igreja particular. E, com isso, o dízimo se distingue de doações feitas a outros tipos de comunidade, associações, meios de comunicação.</a:t>
            </a:r>
          </a:p>
        </p:txBody>
      </p:sp>
      <p:sp>
        <p:nvSpPr>
          <p:cNvPr id="26" name="CaixaDeTexto 25"/>
          <p:cNvSpPr txBox="1"/>
          <p:nvPr/>
        </p:nvSpPr>
        <p:spPr>
          <a:xfrm>
            <a:off x="849086" y="3487783"/>
            <a:ext cx="7471953" cy="1015663"/>
          </a:xfrm>
          <a:prstGeom prst="rect">
            <a:avLst/>
          </a:prstGeom>
          <a:noFill/>
        </p:spPr>
        <p:txBody>
          <a:bodyPr wrap="square" rtlCol="0">
            <a:spAutoFit/>
          </a:bodyPr>
          <a:lstStyle/>
          <a:p>
            <a:pPr algn="just"/>
            <a:r>
              <a:rPr lang="pt-BR" sz="2000" dirty="0"/>
              <a:t>Considera-se importante unificar entre as paróquias de uma mesma Igreja particular o sistema de recebimento e gerenciamento do dízimo.</a:t>
            </a:r>
          </a:p>
        </p:txBody>
      </p:sp>
      <p:sp>
        <p:nvSpPr>
          <p:cNvPr id="21" name="CaixaDeTexto 20"/>
          <p:cNvSpPr txBox="1"/>
          <p:nvPr/>
        </p:nvSpPr>
        <p:spPr>
          <a:xfrm>
            <a:off x="1515291" y="4754881"/>
            <a:ext cx="2991395" cy="400110"/>
          </a:xfrm>
          <a:prstGeom prst="rect">
            <a:avLst/>
          </a:prstGeom>
          <a:noFill/>
        </p:spPr>
        <p:txBody>
          <a:bodyPr wrap="square" rtlCol="0">
            <a:spAutoFit/>
          </a:bodyPr>
          <a:lstStyle/>
          <a:p>
            <a:r>
              <a:rPr lang="pt-BR" sz="2000" dirty="0"/>
              <a:t>Secretaria Paroquial </a:t>
            </a:r>
          </a:p>
        </p:txBody>
      </p:sp>
      <p:sp>
        <p:nvSpPr>
          <p:cNvPr id="23" name="CaixaDeTexto 22"/>
          <p:cNvSpPr txBox="1"/>
          <p:nvPr/>
        </p:nvSpPr>
        <p:spPr>
          <a:xfrm>
            <a:off x="5146766" y="4846321"/>
            <a:ext cx="2677886" cy="400110"/>
          </a:xfrm>
          <a:prstGeom prst="rect">
            <a:avLst/>
          </a:prstGeom>
          <a:noFill/>
        </p:spPr>
        <p:txBody>
          <a:bodyPr wrap="square" rtlCol="0">
            <a:spAutoFit/>
          </a:bodyPr>
          <a:lstStyle/>
          <a:p>
            <a:r>
              <a:rPr lang="pt-BR" sz="2000" dirty="0"/>
              <a:t>Celebrações</a:t>
            </a:r>
          </a:p>
        </p:txBody>
      </p:sp>
      <p:sp>
        <p:nvSpPr>
          <p:cNvPr id="25" name="CaixaDeTexto 24"/>
          <p:cNvSpPr txBox="1"/>
          <p:nvPr/>
        </p:nvSpPr>
        <p:spPr>
          <a:xfrm>
            <a:off x="1619794" y="5264331"/>
            <a:ext cx="1240972" cy="400110"/>
          </a:xfrm>
          <a:prstGeom prst="rect">
            <a:avLst/>
          </a:prstGeom>
          <a:noFill/>
        </p:spPr>
        <p:txBody>
          <a:bodyPr wrap="square" rtlCol="0">
            <a:spAutoFit/>
          </a:bodyPr>
          <a:lstStyle/>
          <a:p>
            <a:r>
              <a:rPr lang="pt-BR" sz="2000" dirty="0"/>
              <a:t>Carnês</a:t>
            </a:r>
          </a:p>
        </p:txBody>
      </p:sp>
      <p:sp>
        <p:nvSpPr>
          <p:cNvPr id="27" name="CaixaDeTexto 26"/>
          <p:cNvSpPr txBox="1"/>
          <p:nvPr/>
        </p:nvSpPr>
        <p:spPr>
          <a:xfrm>
            <a:off x="5277394" y="5342708"/>
            <a:ext cx="1254035" cy="400110"/>
          </a:xfrm>
          <a:prstGeom prst="rect">
            <a:avLst/>
          </a:prstGeom>
          <a:noFill/>
        </p:spPr>
        <p:txBody>
          <a:bodyPr wrap="square" rtlCol="0">
            <a:spAutoFit/>
          </a:bodyPr>
          <a:lstStyle/>
          <a:p>
            <a:r>
              <a:rPr lang="pt-BR" sz="2000" dirty="0"/>
              <a:t>Envelopes</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774687" y="168300"/>
            <a:ext cx="3321358" cy="646331"/>
          </a:xfrm>
          <a:prstGeom prst="rect">
            <a:avLst/>
          </a:prstGeom>
          <a:noFill/>
        </p:spPr>
        <p:txBody>
          <a:bodyPr wrap="none" rtlCol="0">
            <a:spAutoFit/>
          </a:bodyPr>
          <a:lstStyle/>
          <a:p>
            <a:pPr algn="r"/>
            <a:r>
              <a:rPr lang="pt-BR" b="1" dirty="0">
                <a:solidFill>
                  <a:schemeClr val="bg1"/>
                </a:solidFill>
              </a:rPr>
              <a:t>ORIENTAÇÕES PARA A PASTORAL</a:t>
            </a:r>
          </a:p>
          <a:p>
            <a:pPr algn="r"/>
            <a:r>
              <a:rPr lang="pt-BR" b="1" dirty="0">
                <a:solidFill>
                  <a:schemeClr val="bg1"/>
                </a:solidFill>
              </a:rPr>
              <a:t>Organização e funcionamento</a:t>
            </a:r>
          </a:p>
        </p:txBody>
      </p:sp>
      <p:sp>
        <p:nvSpPr>
          <p:cNvPr id="22" name="CaixaDeTexto 21"/>
          <p:cNvSpPr txBox="1"/>
          <p:nvPr/>
        </p:nvSpPr>
        <p:spPr>
          <a:xfrm>
            <a:off x="809897" y="1358538"/>
            <a:ext cx="7955280" cy="1323439"/>
          </a:xfrm>
          <a:prstGeom prst="rect">
            <a:avLst/>
          </a:prstGeom>
          <a:noFill/>
        </p:spPr>
        <p:txBody>
          <a:bodyPr wrap="square" rtlCol="0">
            <a:spAutoFit/>
          </a:bodyPr>
          <a:lstStyle/>
          <a:p>
            <a:pPr algn="just"/>
            <a:r>
              <a:rPr lang="pt-BR" sz="2000" dirty="0"/>
              <a:t>Do ponto de vista da legislação, o dízimo se caracteriza como doação. A legislação que disciplina a contabilização dos valores recebidos exige  a documentação comprobatória das receitas e despesas de seu gerenciamento.</a:t>
            </a:r>
          </a:p>
        </p:txBody>
      </p:sp>
      <p:sp>
        <p:nvSpPr>
          <p:cNvPr id="21" name="CaixaDeTexto 20"/>
          <p:cNvSpPr txBox="1"/>
          <p:nvPr/>
        </p:nvSpPr>
        <p:spPr>
          <a:xfrm>
            <a:off x="849086" y="3226526"/>
            <a:ext cx="7785462" cy="400110"/>
          </a:xfrm>
          <a:prstGeom prst="rect">
            <a:avLst/>
          </a:prstGeom>
          <a:noFill/>
        </p:spPr>
        <p:txBody>
          <a:bodyPr wrap="square" rtlCol="0">
            <a:spAutoFit/>
          </a:bodyPr>
          <a:lstStyle/>
          <a:p>
            <a:r>
              <a:rPr lang="pt-BR" sz="2000" dirty="0"/>
              <a:t>Mais complexo é o caso em que se opta por recolher o dízimo nas casas.</a:t>
            </a:r>
          </a:p>
        </p:txBody>
      </p:sp>
      <p:sp>
        <p:nvSpPr>
          <p:cNvPr id="23" name="CaixaDeTexto 22"/>
          <p:cNvSpPr txBox="1"/>
          <p:nvPr/>
        </p:nvSpPr>
        <p:spPr>
          <a:xfrm>
            <a:off x="901337" y="3866608"/>
            <a:ext cx="7080069" cy="400110"/>
          </a:xfrm>
          <a:prstGeom prst="rect">
            <a:avLst/>
          </a:prstGeom>
          <a:noFill/>
        </p:spPr>
        <p:txBody>
          <a:bodyPr wrap="square" rtlCol="0">
            <a:spAutoFit/>
          </a:bodyPr>
          <a:lstStyle/>
          <a:p>
            <a:r>
              <a:rPr lang="pt-BR" sz="2000" dirty="0"/>
              <a:t>O direito quanto à privacidade precisam ser respeitados.</a:t>
            </a:r>
          </a:p>
        </p:txBody>
      </p:sp>
      <p:sp>
        <p:nvSpPr>
          <p:cNvPr id="25" name="CaixaDeTexto 24"/>
          <p:cNvSpPr txBox="1"/>
          <p:nvPr/>
        </p:nvSpPr>
        <p:spPr>
          <a:xfrm>
            <a:off x="914399" y="4611189"/>
            <a:ext cx="7811589" cy="1323439"/>
          </a:xfrm>
          <a:prstGeom prst="rect">
            <a:avLst/>
          </a:prstGeom>
          <a:noFill/>
        </p:spPr>
        <p:txBody>
          <a:bodyPr wrap="square" rtlCol="0">
            <a:spAutoFit/>
          </a:bodyPr>
          <a:lstStyle/>
          <a:p>
            <a:pPr algn="just"/>
            <a:r>
              <a:rPr lang="pt-BR" sz="2000" dirty="0"/>
              <a:t>A divulgação periódica dos resultados e da sua aplicação é necessária não apenas para motivar os </a:t>
            </a:r>
            <a:r>
              <a:rPr lang="pt-BR" sz="2000" dirty="0" err="1"/>
              <a:t>dizimistas</a:t>
            </a:r>
            <a:r>
              <a:rPr lang="pt-BR" sz="2000" dirty="0"/>
              <a:t> à perseverança, mas principalmente para aprofundar a experiência comunitária e a </a:t>
            </a:r>
            <a:r>
              <a:rPr lang="pt-BR" sz="2000" dirty="0" err="1"/>
              <a:t>corresponsabilidade</a:t>
            </a:r>
            <a:r>
              <a:rPr lang="pt-BR" sz="2000" dirty="0"/>
              <a:t> missionária</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774687" y="168300"/>
            <a:ext cx="3321358" cy="646331"/>
          </a:xfrm>
          <a:prstGeom prst="rect">
            <a:avLst/>
          </a:prstGeom>
          <a:noFill/>
        </p:spPr>
        <p:txBody>
          <a:bodyPr wrap="none" rtlCol="0">
            <a:spAutoFit/>
          </a:bodyPr>
          <a:lstStyle/>
          <a:p>
            <a:pPr algn="r"/>
            <a:r>
              <a:rPr lang="pt-BR" b="1" dirty="0">
                <a:solidFill>
                  <a:schemeClr val="bg1"/>
                </a:solidFill>
              </a:rPr>
              <a:t>ORIENTAÇÕES PARA A PASTORAL</a:t>
            </a:r>
          </a:p>
          <a:p>
            <a:pPr algn="r"/>
            <a:r>
              <a:rPr lang="pt-BR" b="1" dirty="0">
                <a:solidFill>
                  <a:schemeClr val="bg1"/>
                </a:solidFill>
              </a:rPr>
              <a:t>Organização e funcionamento</a:t>
            </a:r>
          </a:p>
        </p:txBody>
      </p:sp>
      <p:sp>
        <p:nvSpPr>
          <p:cNvPr id="22" name="CaixaDeTexto 21"/>
          <p:cNvSpPr txBox="1"/>
          <p:nvPr/>
        </p:nvSpPr>
        <p:spPr>
          <a:xfrm>
            <a:off x="1162591" y="1436910"/>
            <a:ext cx="7485019" cy="707886"/>
          </a:xfrm>
          <a:prstGeom prst="rect">
            <a:avLst/>
          </a:prstGeom>
          <a:noFill/>
        </p:spPr>
        <p:txBody>
          <a:bodyPr wrap="square" rtlCol="0">
            <a:spAutoFit/>
          </a:bodyPr>
          <a:lstStyle/>
          <a:p>
            <a:pPr algn="just"/>
            <a:r>
              <a:rPr lang="pt-BR" sz="2000" dirty="0"/>
              <a:t>A linguagem utilizada sobre o dízimo precisa estar em sintonia com  o seu significado e suas corretas motivações.</a:t>
            </a:r>
          </a:p>
        </p:txBody>
      </p:sp>
      <p:sp>
        <p:nvSpPr>
          <p:cNvPr id="21" name="CaixaDeTexto 20"/>
          <p:cNvSpPr txBox="1"/>
          <p:nvPr/>
        </p:nvSpPr>
        <p:spPr>
          <a:xfrm>
            <a:off x="1071154" y="3200400"/>
            <a:ext cx="1672046" cy="400110"/>
          </a:xfrm>
          <a:prstGeom prst="rect">
            <a:avLst/>
          </a:prstGeom>
          <a:noFill/>
        </p:spPr>
        <p:txBody>
          <a:bodyPr wrap="square" rtlCol="0">
            <a:spAutoFit/>
          </a:bodyPr>
          <a:lstStyle/>
          <a:p>
            <a:r>
              <a:rPr lang="pt-BR" sz="2000" dirty="0"/>
              <a:t>Doar </a:t>
            </a:r>
          </a:p>
        </p:txBody>
      </p:sp>
      <p:sp>
        <p:nvSpPr>
          <p:cNvPr id="23" name="CaixaDeTexto 22"/>
          <p:cNvSpPr txBox="1"/>
          <p:nvPr/>
        </p:nvSpPr>
        <p:spPr>
          <a:xfrm>
            <a:off x="3200400" y="2913010"/>
            <a:ext cx="1593668" cy="400110"/>
          </a:xfrm>
          <a:prstGeom prst="rect">
            <a:avLst/>
          </a:prstGeom>
          <a:noFill/>
        </p:spPr>
        <p:txBody>
          <a:bodyPr wrap="square" rtlCol="0">
            <a:spAutoFit/>
          </a:bodyPr>
          <a:lstStyle/>
          <a:p>
            <a:r>
              <a:rPr lang="pt-BR" sz="2000" dirty="0"/>
              <a:t>Devolver</a:t>
            </a:r>
          </a:p>
        </p:txBody>
      </p:sp>
      <p:sp>
        <p:nvSpPr>
          <p:cNvPr id="25" name="CaixaDeTexto 24"/>
          <p:cNvSpPr txBox="1"/>
          <p:nvPr/>
        </p:nvSpPr>
        <p:spPr>
          <a:xfrm>
            <a:off x="1815734" y="4088670"/>
            <a:ext cx="1319348" cy="400110"/>
          </a:xfrm>
          <a:prstGeom prst="rect">
            <a:avLst/>
          </a:prstGeom>
          <a:noFill/>
        </p:spPr>
        <p:txBody>
          <a:bodyPr wrap="square" rtlCol="0">
            <a:spAutoFit/>
          </a:bodyPr>
          <a:lstStyle/>
          <a:p>
            <a:r>
              <a:rPr lang="pt-BR" sz="2000" dirty="0"/>
              <a:t>Consagrar</a:t>
            </a:r>
          </a:p>
        </p:txBody>
      </p:sp>
      <p:sp>
        <p:nvSpPr>
          <p:cNvPr id="27" name="CaixaDeTexto 26"/>
          <p:cNvSpPr txBox="1"/>
          <p:nvPr/>
        </p:nvSpPr>
        <p:spPr>
          <a:xfrm>
            <a:off x="5473340" y="4153989"/>
            <a:ext cx="1149532" cy="400110"/>
          </a:xfrm>
          <a:prstGeom prst="rect">
            <a:avLst/>
          </a:prstGeom>
          <a:noFill/>
        </p:spPr>
        <p:txBody>
          <a:bodyPr wrap="square" rtlCol="0">
            <a:spAutoFit/>
          </a:bodyPr>
          <a:lstStyle/>
          <a:p>
            <a:r>
              <a:rPr lang="pt-BR" sz="2000" dirty="0"/>
              <a:t>Entregar</a:t>
            </a:r>
          </a:p>
        </p:txBody>
      </p:sp>
      <p:sp>
        <p:nvSpPr>
          <p:cNvPr id="28" name="CaixaDeTexto 27"/>
          <p:cNvSpPr txBox="1"/>
          <p:nvPr/>
        </p:nvSpPr>
        <p:spPr>
          <a:xfrm>
            <a:off x="5826034" y="2899954"/>
            <a:ext cx="1306286" cy="400110"/>
          </a:xfrm>
          <a:prstGeom prst="rect">
            <a:avLst/>
          </a:prstGeom>
          <a:noFill/>
        </p:spPr>
        <p:txBody>
          <a:bodyPr wrap="square" rtlCol="0">
            <a:spAutoFit/>
          </a:bodyPr>
          <a:lstStyle/>
          <a:p>
            <a:r>
              <a:rPr lang="pt-BR" sz="2000" dirty="0"/>
              <a:t>Recolher</a:t>
            </a:r>
          </a:p>
        </p:txBody>
      </p:sp>
      <p:sp>
        <p:nvSpPr>
          <p:cNvPr id="29" name="CaixaDeTexto 28"/>
          <p:cNvSpPr txBox="1"/>
          <p:nvPr/>
        </p:nvSpPr>
        <p:spPr>
          <a:xfrm>
            <a:off x="5865222" y="5342709"/>
            <a:ext cx="1227909" cy="400110"/>
          </a:xfrm>
          <a:prstGeom prst="rect">
            <a:avLst/>
          </a:prstGeom>
          <a:noFill/>
        </p:spPr>
        <p:txBody>
          <a:bodyPr wrap="square" rtlCol="0">
            <a:spAutoFit/>
          </a:bodyPr>
          <a:lstStyle/>
          <a:p>
            <a:r>
              <a:rPr lang="pt-BR" sz="2000" dirty="0"/>
              <a:t>Arrecadar</a:t>
            </a:r>
          </a:p>
        </p:txBody>
      </p:sp>
      <p:sp>
        <p:nvSpPr>
          <p:cNvPr id="30" name="CaixaDeTexto 29"/>
          <p:cNvSpPr txBox="1"/>
          <p:nvPr/>
        </p:nvSpPr>
        <p:spPr>
          <a:xfrm>
            <a:off x="7197637" y="3944983"/>
            <a:ext cx="1332412" cy="400110"/>
          </a:xfrm>
          <a:prstGeom prst="rect">
            <a:avLst/>
          </a:prstGeom>
          <a:noFill/>
        </p:spPr>
        <p:txBody>
          <a:bodyPr wrap="square" rtlCol="0">
            <a:spAutoFit/>
          </a:bodyPr>
          <a:lstStyle/>
          <a:p>
            <a:r>
              <a:rPr lang="pt-BR" sz="2000" dirty="0"/>
              <a:t>Apresentar</a:t>
            </a:r>
          </a:p>
        </p:txBody>
      </p:sp>
      <p:sp>
        <p:nvSpPr>
          <p:cNvPr id="31" name="CaixaDeTexto 30"/>
          <p:cNvSpPr txBox="1"/>
          <p:nvPr/>
        </p:nvSpPr>
        <p:spPr>
          <a:xfrm>
            <a:off x="1188720" y="5394960"/>
            <a:ext cx="1371600" cy="400110"/>
          </a:xfrm>
          <a:prstGeom prst="rect">
            <a:avLst/>
          </a:prstGeom>
          <a:noFill/>
        </p:spPr>
        <p:txBody>
          <a:bodyPr wrap="square" rtlCol="0">
            <a:spAutoFit/>
          </a:bodyPr>
          <a:lstStyle/>
          <a:p>
            <a:r>
              <a:rPr lang="pt-BR" sz="2000" dirty="0"/>
              <a:t>Retribuir</a:t>
            </a:r>
          </a:p>
        </p:txBody>
      </p:sp>
      <p:sp>
        <p:nvSpPr>
          <p:cNvPr id="32" name="CaixaDeTexto 31"/>
          <p:cNvSpPr txBox="1"/>
          <p:nvPr/>
        </p:nvSpPr>
        <p:spPr>
          <a:xfrm>
            <a:off x="3709851" y="5368834"/>
            <a:ext cx="1554480" cy="400110"/>
          </a:xfrm>
          <a:prstGeom prst="rect">
            <a:avLst/>
          </a:prstGeom>
          <a:noFill/>
        </p:spPr>
        <p:txBody>
          <a:bodyPr wrap="square" rtlCol="0">
            <a:spAutoFit/>
          </a:bodyPr>
          <a:lstStyle/>
          <a:p>
            <a:r>
              <a:rPr lang="pt-BR" sz="2000" dirty="0"/>
              <a:t>Partilhar</a:t>
            </a:r>
          </a:p>
        </p:txBody>
      </p:sp>
      <p:sp>
        <p:nvSpPr>
          <p:cNvPr id="33" name="CaixaDeTexto 32"/>
          <p:cNvSpPr txBox="1"/>
          <p:nvPr/>
        </p:nvSpPr>
        <p:spPr>
          <a:xfrm>
            <a:off x="3722911" y="3997233"/>
            <a:ext cx="1358540" cy="400110"/>
          </a:xfrm>
          <a:prstGeom prst="rect">
            <a:avLst/>
          </a:prstGeom>
          <a:noFill/>
        </p:spPr>
        <p:txBody>
          <a:bodyPr wrap="square" rtlCol="0">
            <a:spAutoFit/>
          </a:bodyPr>
          <a:lstStyle/>
          <a:p>
            <a:r>
              <a:rPr lang="pt-BR" sz="2000" dirty="0"/>
              <a:t>Contribuir</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774710" y="168300"/>
            <a:ext cx="3321358" cy="646331"/>
          </a:xfrm>
          <a:prstGeom prst="rect">
            <a:avLst/>
          </a:prstGeom>
          <a:noFill/>
        </p:spPr>
        <p:txBody>
          <a:bodyPr wrap="none" rtlCol="0">
            <a:spAutoFit/>
          </a:bodyPr>
          <a:lstStyle/>
          <a:p>
            <a:pPr algn="r"/>
            <a:r>
              <a:rPr lang="pt-BR" b="1" dirty="0">
                <a:solidFill>
                  <a:schemeClr val="bg1"/>
                </a:solidFill>
              </a:rPr>
              <a:t>ORIENTAÇÕES PARA A PASTORAL</a:t>
            </a:r>
          </a:p>
          <a:p>
            <a:pPr algn="r"/>
            <a:r>
              <a:rPr lang="pt-BR" b="1" dirty="0">
                <a:solidFill>
                  <a:schemeClr val="bg1"/>
                </a:solidFill>
              </a:rPr>
              <a:t>Agentes da Pastoral do Dízimo</a:t>
            </a:r>
          </a:p>
        </p:txBody>
      </p:sp>
      <p:sp>
        <p:nvSpPr>
          <p:cNvPr id="22" name="CaixaDeTexto 21"/>
          <p:cNvSpPr txBox="1"/>
          <p:nvPr/>
        </p:nvSpPr>
        <p:spPr>
          <a:xfrm>
            <a:off x="1188715" y="1188713"/>
            <a:ext cx="5094514" cy="400110"/>
          </a:xfrm>
          <a:prstGeom prst="rect">
            <a:avLst/>
          </a:prstGeom>
          <a:noFill/>
        </p:spPr>
        <p:txBody>
          <a:bodyPr wrap="square" rtlCol="0">
            <a:spAutoFit/>
          </a:bodyPr>
          <a:lstStyle/>
          <a:p>
            <a:pPr algn="just"/>
            <a:r>
              <a:rPr lang="pt-BR" sz="2000" dirty="0"/>
              <a:t>Elementos fundamentais:</a:t>
            </a:r>
          </a:p>
        </p:txBody>
      </p:sp>
      <p:sp>
        <p:nvSpPr>
          <p:cNvPr id="21" name="CaixaDeTexto 20"/>
          <p:cNvSpPr txBox="1"/>
          <p:nvPr/>
        </p:nvSpPr>
        <p:spPr>
          <a:xfrm>
            <a:off x="1188719" y="1737352"/>
            <a:ext cx="5734594" cy="400110"/>
          </a:xfrm>
          <a:prstGeom prst="rect">
            <a:avLst/>
          </a:prstGeom>
          <a:noFill/>
        </p:spPr>
        <p:txBody>
          <a:bodyPr wrap="square" rtlCol="0">
            <a:spAutoFit/>
          </a:bodyPr>
          <a:lstStyle/>
          <a:p>
            <a:r>
              <a:rPr lang="pt-BR" sz="2000" dirty="0"/>
              <a:t>Investir na formação de agentes de pastoral; </a:t>
            </a:r>
          </a:p>
        </p:txBody>
      </p:sp>
      <p:sp>
        <p:nvSpPr>
          <p:cNvPr id="23" name="CaixaDeTexto 22"/>
          <p:cNvSpPr txBox="1"/>
          <p:nvPr/>
        </p:nvSpPr>
        <p:spPr>
          <a:xfrm>
            <a:off x="1175654" y="2299049"/>
            <a:ext cx="4611188" cy="400110"/>
          </a:xfrm>
          <a:prstGeom prst="rect">
            <a:avLst/>
          </a:prstGeom>
          <a:noFill/>
        </p:spPr>
        <p:txBody>
          <a:bodyPr wrap="square" rtlCol="0">
            <a:spAutoFit/>
          </a:bodyPr>
          <a:lstStyle/>
          <a:p>
            <a:r>
              <a:rPr lang="pt-BR" sz="2000" dirty="0"/>
              <a:t>Formar de modo progressivo e integral; </a:t>
            </a:r>
          </a:p>
        </p:txBody>
      </p:sp>
      <p:sp>
        <p:nvSpPr>
          <p:cNvPr id="25" name="CaixaDeTexto 24"/>
          <p:cNvSpPr txBox="1"/>
          <p:nvPr/>
        </p:nvSpPr>
        <p:spPr>
          <a:xfrm>
            <a:off x="1149534" y="2919258"/>
            <a:ext cx="7746272" cy="1015663"/>
          </a:xfrm>
          <a:prstGeom prst="rect">
            <a:avLst/>
          </a:prstGeom>
          <a:noFill/>
        </p:spPr>
        <p:txBody>
          <a:bodyPr wrap="square" rtlCol="0">
            <a:spAutoFit/>
          </a:bodyPr>
          <a:lstStyle/>
          <a:p>
            <a:pPr algn="just"/>
            <a:r>
              <a:rPr lang="pt-BR" sz="2000" dirty="0"/>
              <a:t>Dar o testemunho de </a:t>
            </a:r>
            <a:r>
              <a:rPr lang="pt-BR" sz="2000" dirty="0" err="1"/>
              <a:t>dizimistas</a:t>
            </a:r>
            <a:r>
              <a:rPr lang="pt-BR" sz="2000" dirty="0"/>
              <a:t>, o que tem grande impacto no processo de conscientização sobre o dízimo e sobre a motivação permanente na comunidade; </a:t>
            </a:r>
          </a:p>
        </p:txBody>
      </p:sp>
      <p:sp>
        <p:nvSpPr>
          <p:cNvPr id="27" name="CaixaDeTexto 26"/>
          <p:cNvSpPr txBox="1"/>
          <p:nvPr/>
        </p:nvSpPr>
        <p:spPr>
          <a:xfrm>
            <a:off x="1149531" y="4036423"/>
            <a:ext cx="7641772" cy="707886"/>
          </a:xfrm>
          <a:prstGeom prst="rect">
            <a:avLst/>
          </a:prstGeom>
          <a:noFill/>
        </p:spPr>
        <p:txBody>
          <a:bodyPr wrap="square" rtlCol="0">
            <a:spAutoFit/>
          </a:bodyPr>
          <a:lstStyle/>
          <a:p>
            <a:pPr algn="just"/>
            <a:r>
              <a:rPr lang="pt-BR" sz="2000" dirty="0"/>
              <a:t>Inserir os agentes na Pastoral de Conjunto e ter seus representantes nos Conselhos Pastorais e Econômicos e nas </a:t>
            </a:r>
            <a:r>
              <a:rPr lang="pt-BR" sz="2000" dirty="0" err="1"/>
              <a:t>Assembleias</a:t>
            </a:r>
            <a:r>
              <a:rPr lang="pt-BR" sz="2000" dirty="0"/>
              <a:t> Pastorais;</a:t>
            </a:r>
          </a:p>
        </p:txBody>
      </p:sp>
      <p:sp>
        <p:nvSpPr>
          <p:cNvPr id="28" name="CaixaDeTexto 27"/>
          <p:cNvSpPr txBox="1"/>
          <p:nvPr/>
        </p:nvSpPr>
        <p:spPr>
          <a:xfrm>
            <a:off x="1175657" y="4976949"/>
            <a:ext cx="7498080" cy="707886"/>
          </a:xfrm>
          <a:prstGeom prst="rect">
            <a:avLst/>
          </a:prstGeom>
          <a:noFill/>
        </p:spPr>
        <p:txBody>
          <a:bodyPr wrap="square" rtlCol="0">
            <a:spAutoFit/>
          </a:bodyPr>
          <a:lstStyle/>
          <a:p>
            <a:r>
              <a:rPr lang="pt-BR" sz="2000" dirty="0"/>
              <a:t>Dispor de meios adequados para facilitar a execução de sua missão e seu trabalho.</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627660" y="168300"/>
            <a:ext cx="3468385" cy="646331"/>
          </a:xfrm>
          <a:prstGeom prst="rect">
            <a:avLst/>
          </a:prstGeom>
          <a:noFill/>
        </p:spPr>
        <p:txBody>
          <a:bodyPr wrap="none" rtlCol="0">
            <a:spAutoFit/>
          </a:bodyPr>
          <a:lstStyle/>
          <a:p>
            <a:pPr algn="r"/>
            <a:r>
              <a:rPr lang="pt-BR" b="1" dirty="0">
                <a:solidFill>
                  <a:schemeClr val="bg1"/>
                </a:solidFill>
              </a:rPr>
              <a:t>ORIENTAÇÕES PARA A PASTORAL</a:t>
            </a:r>
          </a:p>
          <a:p>
            <a:pPr algn="r"/>
            <a:r>
              <a:rPr lang="pt-BR" b="1" dirty="0">
                <a:solidFill>
                  <a:schemeClr val="bg1"/>
                </a:solidFill>
              </a:rPr>
              <a:t>O Dízimo na Pastoral de Conjunto</a:t>
            </a:r>
          </a:p>
        </p:txBody>
      </p:sp>
      <p:sp>
        <p:nvSpPr>
          <p:cNvPr id="22" name="CaixaDeTexto 21"/>
          <p:cNvSpPr txBox="1"/>
          <p:nvPr/>
        </p:nvSpPr>
        <p:spPr>
          <a:xfrm>
            <a:off x="1136468" y="1410784"/>
            <a:ext cx="7537269" cy="1323439"/>
          </a:xfrm>
          <a:prstGeom prst="rect">
            <a:avLst/>
          </a:prstGeom>
          <a:noFill/>
        </p:spPr>
        <p:txBody>
          <a:bodyPr wrap="square" rtlCol="0">
            <a:spAutoFit/>
          </a:bodyPr>
          <a:lstStyle/>
          <a:p>
            <a:pPr algn="just"/>
            <a:r>
              <a:rPr lang="pt-BR" sz="2000" dirty="0"/>
              <a:t>A solidariedade que o dízimo promove entre as comunidades de uma paróquia, entre as paróquias de uma Igreja particular e entre as Igrejas particulares, é vivência concreta da </a:t>
            </a:r>
            <a:r>
              <a:rPr lang="pt-BR" sz="2000" dirty="0" err="1"/>
              <a:t>catolicidade</a:t>
            </a:r>
            <a:r>
              <a:rPr lang="pt-BR" sz="2000" dirty="0"/>
              <a:t> da Igreja e sua </a:t>
            </a:r>
            <a:r>
              <a:rPr lang="pt-BR" sz="2000" dirty="0" err="1"/>
              <a:t>missionariedade</a:t>
            </a:r>
            <a:r>
              <a:rPr lang="pt-BR" sz="2000" dirty="0"/>
              <a:t>.</a:t>
            </a:r>
          </a:p>
        </p:txBody>
      </p:sp>
      <p:sp>
        <p:nvSpPr>
          <p:cNvPr id="26" name="CaixaDeTexto 25"/>
          <p:cNvSpPr txBox="1"/>
          <p:nvPr/>
        </p:nvSpPr>
        <p:spPr>
          <a:xfrm>
            <a:off x="1175657" y="3213460"/>
            <a:ext cx="7511143" cy="1323439"/>
          </a:xfrm>
          <a:prstGeom prst="rect">
            <a:avLst/>
          </a:prstGeom>
          <a:noFill/>
        </p:spPr>
        <p:txBody>
          <a:bodyPr wrap="square" rtlCol="0">
            <a:spAutoFit/>
          </a:bodyPr>
          <a:lstStyle/>
          <a:p>
            <a:pPr algn="just"/>
            <a:r>
              <a:rPr lang="pt-BR" sz="2000" dirty="0"/>
              <a:t>A consolidação do dízimo, como meio ordinário de manutenção eclesial, reforça o sentido de pertença a uma Igreja particular concreta e aprofunda a compreensão da Pastoral de Conjunto, consequência significativa, decorrente da experiência do dízimo.</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Agrupar 11"/>
          <p:cNvGrpSpPr/>
          <p:nvPr/>
        </p:nvGrpSpPr>
        <p:grpSpPr>
          <a:xfrm>
            <a:off x="0" y="0"/>
            <a:ext cx="1175657" cy="6858000"/>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2906884" y="2032000"/>
            <a:ext cx="5532732" cy="1754326"/>
          </a:xfrm>
          <a:prstGeom prst="rect">
            <a:avLst/>
          </a:prstGeom>
          <a:noFill/>
        </p:spPr>
        <p:txBody>
          <a:bodyPr wrap="none" rtlCol="0">
            <a:spAutoFit/>
          </a:bodyPr>
          <a:lstStyle/>
          <a:p>
            <a:pPr algn="r"/>
            <a:r>
              <a:rPr lang="pt-BR" sz="5400" b="1" dirty="0">
                <a:solidFill>
                  <a:srgbClr val="001132"/>
                </a:solidFill>
              </a:rPr>
              <a:t>O dízimo na </a:t>
            </a:r>
          </a:p>
          <a:p>
            <a:pPr algn="r"/>
            <a:r>
              <a:rPr lang="pt-BR" sz="5400" b="1" dirty="0">
                <a:solidFill>
                  <a:srgbClr val="001132"/>
                </a:solidFill>
              </a:rPr>
              <a:t>comunidade de fé:</a:t>
            </a:r>
          </a:p>
        </p:txBody>
      </p:sp>
      <p:sp>
        <p:nvSpPr>
          <p:cNvPr id="11" name="CaixaDeTexto 10"/>
          <p:cNvSpPr txBox="1"/>
          <p:nvPr/>
        </p:nvSpPr>
        <p:spPr>
          <a:xfrm>
            <a:off x="3000306" y="4020458"/>
            <a:ext cx="5345887" cy="707886"/>
          </a:xfrm>
          <a:prstGeom prst="rect">
            <a:avLst/>
          </a:prstGeom>
          <a:noFill/>
        </p:spPr>
        <p:txBody>
          <a:bodyPr wrap="none" rtlCol="0">
            <a:spAutoFit/>
          </a:bodyPr>
          <a:lstStyle/>
          <a:p>
            <a:r>
              <a:rPr lang="pt-BR" sz="4000" b="1" dirty="0">
                <a:solidFill>
                  <a:srgbClr val="001132"/>
                </a:solidFill>
              </a:rPr>
              <a:t>Orientações e propostas</a:t>
            </a:r>
          </a:p>
        </p:txBody>
      </p:sp>
    </p:spTree>
    <p:extLst>
      <p:ext uri="{BB962C8B-B14F-4D97-AF65-F5344CB8AC3E}">
        <p14:creationId xmlns:p14="http://schemas.microsoft.com/office/powerpoint/2010/main" val="3328568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627660" y="168300"/>
            <a:ext cx="3468385" cy="646331"/>
          </a:xfrm>
          <a:prstGeom prst="rect">
            <a:avLst/>
          </a:prstGeom>
          <a:noFill/>
        </p:spPr>
        <p:txBody>
          <a:bodyPr wrap="none" rtlCol="0">
            <a:spAutoFit/>
          </a:bodyPr>
          <a:lstStyle/>
          <a:p>
            <a:pPr algn="r"/>
            <a:r>
              <a:rPr lang="pt-BR" b="1" dirty="0">
                <a:solidFill>
                  <a:schemeClr val="bg1"/>
                </a:solidFill>
              </a:rPr>
              <a:t>ORIENTAÇÕES PARA A PASRORAL</a:t>
            </a:r>
          </a:p>
          <a:p>
            <a:pPr algn="r"/>
            <a:r>
              <a:rPr lang="pt-BR" b="1" dirty="0">
                <a:solidFill>
                  <a:schemeClr val="bg1"/>
                </a:solidFill>
              </a:rPr>
              <a:t>Motivação Permanente</a:t>
            </a:r>
          </a:p>
        </p:txBody>
      </p:sp>
      <p:sp>
        <p:nvSpPr>
          <p:cNvPr id="26" name="CaixaDeTexto 25"/>
          <p:cNvSpPr txBox="1"/>
          <p:nvPr/>
        </p:nvSpPr>
        <p:spPr>
          <a:xfrm>
            <a:off x="758798" y="1418090"/>
            <a:ext cx="7955280" cy="707886"/>
          </a:xfrm>
          <a:prstGeom prst="rect">
            <a:avLst/>
          </a:prstGeom>
          <a:noFill/>
        </p:spPr>
        <p:txBody>
          <a:bodyPr wrap="square" rtlCol="0">
            <a:spAutoFit/>
          </a:bodyPr>
          <a:lstStyle/>
          <a:p>
            <a:pPr algn="just"/>
            <a:r>
              <a:rPr lang="pt-BR" sz="2000" dirty="0"/>
              <a:t>Promove-se o dízimo cultivando-se a fé. Tudo o que promove o crescimento de fé, promove o aprofundamento do dízimo.</a:t>
            </a:r>
          </a:p>
        </p:txBody>
      </p:sp>
      <p:sp>
        <p:nvSpPr>
          <p:cNvPr id="21" name="CaixaDeTexto 20"/>
          <p:cNvSpPr txBox="1"/>
          <p:nvPr/>
        </p:nvSpPr>
        <p:spPr>
          <a:xfrm>
            <a:off x="758413" y="2390885"/>
            <a:ext cx="8033658" cy="1015663"/>
          </a:xfrm>
          <a:prstGeom prst="rect">
            <a:avLst/>
          </a:prstGeom>
          <a:noFill/>
        </p:spPr>
        <p:txBody>
          <a:bodyPr wrap="square" rtlCol="0">
            <a:spAutoFit/>
          </a:bodyPr>
          <a:lstStyle/>
          <a:p>
            <a:pPr algn="just"/>
            <a:r>
              <a:rPr lang="pt-BR" sz="2000" dirty="0"/>
              <a:t>Em diversas comunidades, essa motivação é realizada, de variados modos, pelos agentes da pastoral do dízimo, em alguns lugares chamados missionários do dízimo.</a:t>
            </a:r>
          </a:p>
        </p:txBody>
      </p:sp>
      <p:sp>
        <p:nvSpPr>
          <p:cNvPr id="23" name="CaixaDeTexto 22"/>
          <p:cNvSpPr txBox="1"/>
          <p:nvPr/>
        </p:nvSpPr>
        <p:spPr>
          <a:xfrm>
            <a:off x="833722" y="3631469"/>
            <a:ext cx="8098970" cy="400110"/>
          </a:xfrm>
          <a:prstGeom prst="rect">
            <a:avLst/>
          </a:prstGeom>
          <a:noFill/>
        </p:spPr>
        <p:txBody>
          <a:bodyPr wrap="square" rtlCol="0">
            <a:spAutoFit/>
          </a:bodyPr>
          <a:lstStyle/>
          <a:p>
            <a:pPr algn="ctr"/>
            <a:r>
              <a:rPr lang="pt-BR" sz="2000" dirty="0"/>
              <a:t>Entre os diversos modos estão:</a:t>
            </a:r>
          </a:p>
        </p:txBody>
      </p:sp>
      <p:sp>
        <p:nvSpPr>
          <p:cNvPr id="25" name="CaixaDeTexto 24"/>
          <p:cNvSpPr txBox="1"/>
          <p:nvPr/>
        </p:nvSpPr>
        <p:spPr>
          <a:xfrm>
            <a:off x="1162594" y="4456356"/>
            <a:ext cx="7981406" cy="400110"/>
          </a:xfrm>
          <a:prstGeom prst="rect">
            <a:avLst/>
          </a:prstGeom>
          <a:noFill/>
        </p:spPr>
        <p:txBody>
          <a:bodyPr wrap="square" rtlCol="0">
            <a:spAutoFit/>
          </a:bodyPr>
          <a:lstStyle/>
          <a:p>
            <a:r>
              <a:rPr lang="pt-BR" sz="2000" dirty="0"/>
              <a:t>As visitas missionárias;</a:t>
            </a:r>
          </a:p>
        </p:txBody>
      </p:sp>
      <p:sp>
        <p:nvSpPr>
          <p:cNvPr id="27" name="CaixaDeTexto 26"/>
          <p:cNvSpPr txBox="1"/>
          <p:nvPr/>
        </p:nvSpPr>
        <p:spPr>
          <a:xfrm>
            <a:off x="1156446" y="4852085"/>
            <a:ext cx="7720149" cy="400110"/>
          </a:xfrm>
          <a:prstGeom prst="rect">
            <a:avLst/>
          </a:prstGeom>
          <a:noFill/>
        </p:spPr>
        <p:txBody>
          <a:bodyPr wrap="square" rtlCol="0">
            <a:spAutoFit/>
          </a:bodyPr>
          <a:lstStyle/>
          <a:p>
            <a:r>
              <a:rPr lang="pt-BR" sz="2000" dirty="0"/>
              <a:t>O cadastro dos </a:t>
            </a:r>
            <a:r>
              <a:rPr lang="pt-BR" sz="2000" dirty="0" err="1"/>
              <a:t>dizimistas</a:t>
            </a:r>
            <a:r>
              <a:rPr lang="pt-BR" sz="2000" dirty="0"/>
              <a:t>;</a:t>
            </a:r>
          </a:p>
        </p:txBody>
      </p:sp>
      <p:sp>
        <p:nvSpPr>
          <p:cNvPr id="28" name="CaixaDeTexto 27"/>
          <p:cNvSpPr txBox="1"/>
          <p:nvPr/>
        </p:nvSpPr>
        <p:spPr>
          <a:xfrm>
            <a:off x="1210240" y="5365377"/>
            <a:ext cx="4840942" cy="400110"/>
          </a:xfrm>
          <a:prstGeom prst="rect">
            <a:avLst/>
          </a:prstGeom>
          <a:noFill/>
        </p:spPr>
        <p:txBody>
          <a:bodyPr wrap="square" rtlCol="0">
            <a:spAutoFit/>
          </a:bodyPr>
          <a:lstStyle/>
          <a:p>
            <a:r>
              <a:rPr lang="pt-BR" sz="2000" dirty="0"/>
              <a:t>A escolha de um domingo fixo a cada mês.</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627660" y="168300"/>
            <a:ext cx="3468385" cy="646331"/>
          </a:xfrm>
          <a:prstGeom prst="rect">
            <a:avLst/>
          </a:prstGeom>
          <a:noFill/>
        </p:spPr>
        <p:txBody>
          <a:bodyPr wrap="none" rtlCol="0">
            <a:spAutoFit/>
          </a:bodyPr>
          <a:lstStyle/>
          <a:p>
            <a:pPr algn="r"/>
            <a:r>
              <a:rPr lang="pt-BR" b="1" dirty="0">
                <a:solidFill>
                  <a:schemeClr val="bg1"/>
                </a:solidFill>
              </a:rPr>
              <a:t>ORIENTAÇÕES PARA A PASRORAL</a:t>
            </a:r>
          </a:p>
          <a:p>
            <a:pPr algn="r"/>
            <a:r>
              <a:rPr lang="pt-BR" b="1" dirty="0">
                <a:solidFill>
                  <a:schemeClr val="bg1"/>
                </a:solidFill>
              </a:rPr>
              <a:t>Motivação Permanente</a:t>
            </a:r>
          </a:p>
        </p:txBody>
      </p:sp>
      <p:sp>
        <p:nvSpPr>
          <p:cNvPr id="26" name="CaixaDeTexto 25"/>
          <p:cNvSpPr txBox="1"/>
          <p:nvPr/>
        </p:nvSpPr>
        <p:spPr>
          <a:xfrm>
            <a:off x="875211" y="1227908"/>
            <a:ext cx="7955280" cy="707886"/>
          </a:xfrm>
          <a:prstGeom prst="rect">
            <a:avLst/>
          </a:prstGeom>
          <a:noFill/>
        </p:spPr>
        <p:txBody>
          <a:bodyPr wrap="square" rtlCol="0">
            <a:spAutoFit/>
          </a:bodyPr>
          <a:lstStyle/>
          <a:p>
            <a:pPr algn="just"/>
            <a:r>
              <a:rPr lang="pt-BR" sz="2000" dirty="0"/>
              <a:t>É importante o testemunho de coordenadores e de outras pessoas ligadas a movimentos presentes nas comunidades paroquiais.</a:t>
            </a:r>
          </a:p>
        </p:txBody>
      </p:sp>
      <p:sp>
        <p:nvSpPr>
          <p:cNvPr id="21" name="CaixaDeTexto 20"/>
          <p:cNvSpPr txBox="1"/>
          <p:nvPr/>
        </p:nvSpPr>
        <p:spPr>
          <a:xfrm>
            <a:off x="811049" y="2142305"/>
            <a:ext cx="8033658" cy="1323439"/>
          </a:xfrm>
          <a:prstGeom prst="rect">
            <a:avLst/>
          </a:prstGeom>
          <a:noFill/>
        </p:spPr>
        <p:txBody>
          <a:bodyPr wrap="square" rtlCol="0">
            <a:spAutoFit/>
          </a:bodyPr>
          <a:lstStyle/>
          <a:p>
            <a:pPr algn="just"/>
            <a:r>
              <a:rPr lang="pt-BR" sz="2000" dirty="0"/>
              <a:t>Quando todas as paróquias de uma mesma Igreja particular aderem à implantação do dízimo, e a modalidades semelhantes de funcionamento da Pastoral do Dízimo, reforça-se mais facilmente entre os fiéis a consciência sobre o dízimo e a motivação para a sua contribuição.</a:t>
            </a:r>
          </a:p>
        </p:txBody>
      </p:sp>
      <p:sp>
        <p:nvSpPr>
          <p:cNvPr id="23" name="CaixaDeTexto 22"/>
          <p:cNvSpPr txBox="1"/>
          <p:nvPr/>
        </p:nvSpPr>
        <p:spPr>
          <a:xfrm>
            <a:off x="846790" y="3592663"/>
            <a:ext cx="8098970" cy="707886"/>
          </a:xfrm>
          <a:prstGeom prst="rect">
            <a:avLst/>
          </a:prstGeom>
          <a:noFill/>
        </p:spPr>
        <p:txBody>
          <a:bodyPr wrap="square" rtlCol="0">
            <a:spAutoFit/>
          </a:bodyPr>
          <a:lstStyle/>
          <a:p>
            <a:r>
              <a:rPr lang="pt-BR" sz="2000" dirty="0"/>
              <a:t>A correta administração do dízimo está condicionada por sua natureza religiosa.</a:t>
            </a:r>
          </a:p>
        </p:txBody>
      </p:sp>
      <p:sp>
        <p:nvSpPr>
          <p:cNvPr id="25" name="CaixaDeTexto 24"/>
          <p:cNvSpPr txBox="1"/>
          <p:nvPr/>
        </p:nvSpPr>
        <p:spPr>
          <a:xfrm>
            <a:off x="1091900" y="4389120"/>
            <a:ext cx="7981406" cy="369332"/>
          </a:xfrm>
          <a:prstGeom prst="rect">
            <a:avLst/>
          </a:prstGeom>
          <a:noFill/>
        </p:spPr>
        <p:txBody>
          <a:bodyPr wrap="square" rtlCol="0">
            <a:spAutoFit/>
          </a:bodyPr>
          <a:lstStyle/>
          <a:p>
            <a:r>
              <a:rPr lang="pt-BR" dirty="0"/>
              <a:t>.  </a:t>
            </a:r>
          </a:p>
        </p:txBody>
      </p:sp>
      <p:sp>
        <p:nvSpPr>
          <p:cNvPr id="27" name="CaixaDeTexto 26"/>
          <p:cNvSpPr txBox="1"/>
          <p:nvPr/>
        </p:nvSpPr>
        <p:spPr>
          <a:xfrm>
            <a:off x="833717" y="4376827"/>
            <a:ext cx="8310283" cy="1323439"/>
          </a:xfrm>
          <a:prstGeom prst="rect">
            <a:avLst/>
          </a:prstGeom>
          <a:noFill/>
        </p:spPr>
        <p:txBody>
          <a:bodyPr wrap="square" rtlCol="0">
            <a:spAutoFit/>
          </a:bodyPr>
          <a:lstStyle/>
          <a:p>
            <a:pPr algn="just"/>
            <a:r>
              <a:rPr lang="pt-BR" sz="2000" dirty="0"/>
              <a:t>A administração do dízimo requer sensibilidade evangelizadora. É escandaloso que algumas comunidades não tenham recursos para atender às suas necessidades mais elementares e outras tenham recurso para realizar vultuosos investimentos.</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4"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627660" y="168300"/>
            <a:ext cx="3468385" cy="646331"/>
          </a:xfrm>
          <a:prstGeom prst="rect">
            <a:avLst/>
          </a:prstGeom>
          <a:noFill/>
        </p:spPr>
        <p:txBody>
          <a:bodyPr wrap="none" rtlCol="0">
            <a:spAutoFit/>
          </a:bodyPr>
          <a:lstStyle/>
          <a:p>
            <a:pPr algn="r"/>
            <a:r>
              <a:rPr lang="pt-BR" b="1" dirty="0">
                <a:solidFill>
                  <a:schemeClr val="bg1"/>
                </a:solidFill>
              </a:rPr>
              <a:t>ORIENTAÇÕES PARA A PASRORAL</a:t>
            </a:r>
          </a:p>
          <a:p>
            <a:pPr algn="r"/>
            <a:r>
              <a:rPr lang="pt-BR" b="1" dirty="0">
                <a:solidFill>
                  <a:schemeClr val="bg1"/>
                </a:solidFill>
              </a:rPr>
              <a:t>Motivação Permanente</a:t>
            </a:r>
          </a:p>
        </p:txBody>
      </p:sp>
      <p:sp>
        <p:nvSpPr>
          <p:cNvPr id="26" name="CaixaDeTexto 25"/>
          <p:cNvSpPr txBox="1"/>
          <p:nvPr/>
        </p:nvSpPr>
        <p:spPr>
          <a:xfrm>
            <a:off x="783771" y="1332410"/>
            <a:ext cx="8164286" cy="1631216"/>
          </a:xfrm>
          <a:prstGeom prst="rect">
            <a:avLst/>
          </a:prstGeom>
          <a:noFill/>
        </p:spPr>
        <p:txBody>
          <a:bodyPr wrap="square" rtlCol="0">
            <a:spAutoFit/>
          </a:bodyPr>
          <a:lstStyle/>
          <a:p>
            <a:pPr algn="just"/>
            <a:r>
              <a:rPr lang="pt-BR" sz="2000" dirty="0"/>
              <a:t>Campanhas paralelas ou  estranhas à vida das Igrejas particulares, realizadas sem o conhecimento e sem a orientação dos bispos ou sem o necessário amparo jurídico-canônico, dificultam o crescimento das consciência a respeito do dízimo, ferem a comunhão eclesial e, por isso, devem ser evitadas.</a:t>
            </a:r>
          </a:p>
        </p:txBody>
      </p:sp>
      <p:sp>
        <p:nvSpPr>
          <p:cNvPr id="25" name="CaixaDeTexto 24"/>
          <p:cNvSpPr txBox="1"/>
          <p:nvPr/>
        </p:nvSpPr>
        <p:spPr>
          <a:xfrm>
            <a:off x="1091900" y="4389120"/>
            <a:ext cx="7981406" cy="369332"/>
          </a:xfrm>
          <a:prstGeom prst="rect">
            <a:avLst/>
          </a:prstGeom>
          <a:noFill/>
        </p:spPr>
        <p:txBody>
          <a:bodyPr wrap="square" rtlCol="0">
            <a:spAutoFit/>
          </a:bodyPr>
          <a:lstStyle/>
          <a:p>
            <a:r>
              <a:rPr lang="pt-BR" dirty="0"/>
              <a:t>.  </a:t>
            </a:r>
          </a:p>
        </p:txBody>
      </p:sp>
      <p:sp>
        <p:nvSpPr>
          <p:cNvPr id="27" name="CaixaDeTexto 26"/>
          <p:cNvSpPr txBox="1"/>
          <p:nvPr/>
        </p:nvSpPr>
        <p:spPr>
          <a:xfrm>
            <a:off x="794528" y="3083604"/>
            <a:ext cx="8166592" cy="2554545"/>
          </a:xfrm>
          <a:prstGeom prst="rect">
            <a:avLst/>
          </a:prstGeom>
          <a:noFill/>
        </p:spPr>
        <p:txBody>
          <a:bodyPr wrap="square" rtlCol="0">
            <a:spAutoFit/>
          </a:bodyPr>
          <a:lstStyle/>
          <a:p>
            <a:pPr algn="just"/>
            <a:r>
              <a:rPr lang="pt-BR" sz="2000" dirty="0"/>
              <a:t>Assim, como no período de conscientização, é necessário que na motivação permanente, se cuide de cultivar uma visão integral do dízimo. Seria negativo que, após uma implantação da Pastoral do Dízimo feita com cuidado de todas as suas dimensões e aspectos, ele viesse a ser motivado exclusivamente em vista os dividendos que traz à paróquia ou à Igreja Particular. O dízimo não se sustenta nesse nível; ele decorre da experiência de Deus na vida cristã e a relação com essa experiência precisa ser recordada e mantida permanentemente.</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sp>
        <p:nvSpPr>
          <p:cNvPr id="13" name="CaixaDeTexto 12"/>
          <p:cNvSpPr txBox="1"/>
          <p:nvPr/>
        </p:nvSpPr>
        <p:spPr>
          <a:xfrm>
            <a:off x="475928" y="2368659"/>
            <a:ext cx="8496944" cy="1815882"/>
          </a:xfrm>
          <a:prstGeom prst="rect">
            <a:avLst/>
          </a:prstGeom>
          <a:noFill/>
        </p:spPr>
        <p:txBody>
          <a:bodyPr wrap="square" rtlCol="0">
            <a:spAutoFit/>
          </a:bodyPr>
          <a:lstStyle/>
          <a:p>
            <a:pPr algn="ctr"/>
            <a:r>
              <a:rPr lang="pt-BR" sz="2800" b="1" dirty="0">
                <a:latin typeface="Arial" panose="020B0604020202020204" pitchFamily="34" charset="0"/>
                <a:cs typeface="Arial" panose="020B0604020202020204" pitchFamily="34" charset="0"/>
              </a:rPr>
              <a:t>André Luiz Moreira dos Santos</a:t>
            </a:r>
          </a:p>
          <a:p>
            <a:pPr algn="ctr"/>
            <a:r>
              <a:rPr lang="pt-BR" sz="2800" dirty="0">
                <a:latin typeface="Arial" panose="020B0604020202020204" pitchFamily="34" charset="0"/>
                <a:cs typeface="Arial" panose="020B0604020202020204" pitchFamily="34" charset="0"/>
              </a:rPr>
              <a:t>Comunidade Católica Jesus Estrela Guia</a:t>
            </a:r>
          </a:p>
          <a:p>
            <a:pPr algn="ctr"/>
            <a:r>
              <a:rPr lang="pt-BR" sz="2800" dirty="0">
                <a:latin typeface="Arial" panose="020B0604020202020204" pitchFamily="34" charset="0"/>
                <a:cs typeface="Arial" panose="020B0604020202020204" pitchFamily="34" charset="0"/>
                <a:hlinkClick r:id="rId2"/>
              </a:rPr>
              <a:t>jesusestrelaguia@gmail.com</a:t>
            </a:r>
            <a:endParaRPr lang="pt-BR" sz="2800" dirty="0">
              <a:latin typeface="Arial" panose="020B0604020202020204" pitchFamily="34" charset="0"/>
              <a:cs typeface="Arial" panose="020B0604020202020204" pitchFamily="34" charset="0"/>
            </a:endParaRPr>
          </a:p>
          <a:p>
            <a:pPr algn="ctr"/>
            <a:r>
              <a:rPr lang="pt-BR" sz="2800" dirty="0">
                <a:latin typeface="Arial" panose="020B0604020202020204" pitchFamily="34" charset="0"/>
                <a:cs typeface="Arial" panose="020B0604020202020204" pitchFamily="34" charset="0"/>
              </a:rPr>
              <a:t>(71) 9 9164-2007 </a:t>
            </a:r>
          </a:p>
        </p:txBody>
      </p:sp>
    </p:spTree>
    <p:extLst>
      <p:ext uri="{BB962C8B-B14F-4D97-AF65-F5344CB8AC3E}">
        <p14:creationId xmlns:p14="http://schemas.microsoft.com/office/powerpoint/2010/main" val="17577989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sp>
        <p:nvSpPr>
          <p:cNvPr id="4" name="CaixaDeTexto 3"/>
          <p:cNvSpPr txBox="1"/>
          <p:nvPr/>
        </p:nvSpPr>
        <p:spPr>
          <a:xfrm>
            <a:off x="1565565" y="1811875"/>
            <a:ext cx="6802582" cy="3046988"/>
          </a:xfrm>
          <a:prstGeom prst="rect">
            <a:avLst/>
          </a:prstGeom>
          <a:noFill/>
        </p:spPr>
        <p:txBody>
          <a:bodyPr wrap="square" rtlCol="0">
            <a:spAutoFit/>
          </a:bodyPr>
          <a:lstStyle/>
          <a:p>
            <a:pPr algn="just"/>
            <a:r>
              <a:rPr lang="pt-BR" sz="2400" dirty="0"/>
              <a:t>A contribuição com o dízimo e a sua correspondente pastoral precisam estar baseadas em sua correta compreensão, com suas fundamentações bíblicas, cristológicas  e eclesiais -  quais as suas dimensões e finalidades. Garantia de que o dízimo se situe no âmbito de fé cristã e que a Pastoral do Dizimo se situe adequadamente na da Pastoral de Conjunto em perspectiva de Evangelização</a:t>
            </a:r>
          </a:p>
        </p:txBody>
      </p:sp>
      <p:grpSp>
        <p:nvGrpSpPr>
          <p:cNvPr id="14" name="Agrupar 13"/>
          <p:cNvGrpSpPr/>
          <p:nvPr/>
        </p:nvGrpSpPr>
        <p:grpSpPr>
          <a:xfrm>
            <a:off x="5198301" y="207817"/>
            <a:ext cx="3952551" cy="526474"/>
            <a:chOff x="5810143" y="207817"/>
            <a:chExt cx="3340709" cy="526474"/>
          </a:xfrm>
        </p:grpSpPr>
        <p:sp>
          <p:nvSpPr>
            <p:cNvPr id="7" name="Fluxograma: Dados Armazenados 6"/>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Retângulo 12"/>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6" name="CaixaDeTexto 5"/>
          <p:cNvSpPr txBox="1"/>
          <p:nvPr/>
        </p:nvSpPr>
        <p:spPr>
          <a:xfrm>
            <a:off x="6070473" y="293560"/>
            <a:ext cx="3025572" cy="369332"/>
          </a:xfrm>
          <a:prstGeom prst="rect">
            <a:avLst/>
          </a:prstGeom>
          <a:noFill/>
        </p:spPr>
        <p:txBody>
          <a:bodyPr wrap="none" rtlCol="0">
            <a:spAutoFit/>
          </a:bodyPr>
          <a:lstStyle/>
          <a:p>
            <a:pPr algn="r"/>
            <a:r>
              <a:rPr lang="pt-BR" b="1" dirty="0">
                <a:solidFill>
                  <a:schemeClr val="bg1"/>
                </a:solidFill>
              </a:rPr>
              <a:t>A COMPREENSÃO DO DÍZIMO</a:t>
            </a:r>
          </a:p>
        </p:txBody>
      </p:sp>
    </p:spTree>
    <p:extLst>
      <p:ext uri="{BB962C8B-B14F-4D97-AF65-F5344CB8AC3E}">
        <p14:creationId xmlns:p14="http://schemas.microsoft.com/office/powerpoint/2010/main" val="423322058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1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6070473" y="168300"/>
            <a:ext cx="3025572"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 que é o Dizimo?</a:t>
            </a:r>
          </a:p>
        </p:txBody>
      </p:sp>
      <p:sp>
        <p:nvSpPr>
          <p:cNvPr id="17" name="CaixaDeTexto 16"/>
          <p:cNvSpPr txBox="1"/>
          <p:nvPr/>
        </p:nvSpPr>
        <p:spPr>
          <a:xfrm>
            <a:off x="1634179" y="1090786"/>
            <a:ext cx="7398986" cy="1569660"/>
          </a:xfrm>
          <a:prstGeom prst="rect">
            <a:avLst/>
          </a:prstGeom>
          <a:noFill/>
        </p:spPr>
        <p:txBody>
          <a:bodyPr wrap="square" rtlCol="0">
            <a:spAutoFit/>
          </a:bodyPr>
          <a:lstStyle/>
          <a:p>
            <a:pPr algn="r"/>
            <a:r>
              <a:rPr lang="pt-BR" sz="2400" i="1" dirty="0"/>
              <a:t>Por meio do dizimo que é uma contribuição motivada pela fé, os fiéis vivenciam a comunhão, a participação e a corresponsabilidade na evangelização.</a:t>
            </a:r>
          </a:p>
          <a:p>
            <a:pPr algn="r"/>
            <a:endParaRPr lang="pt-BR" sz="2400" i="1" dirty="0"/>
          </a:p>
        </p:txBody>
      </p:sp>
      <p:sp>
        <p:nvSpPr>
          <p:cNvPr id="2" name="CaixaDeTexto 1"/>
          <p:cNvSpPr txBox="1"/>
          <p:nvPr/>
        </p:nvSpPr>
        <p:spPr>
          <a:xfrm>
            <a:off x="839244" y="2417106"/>
            <a:ext cx="8193921" cy="1323439"/>
          </a:xfrm>
          <a:prstGeom prst="rect">
            <a:avLst/>
          </a:prstGeom>
          <a:noFill/>
        </p:spPr>
        <p:txBody>
          <a:bodyPr wrap="square" rtlCol="0">
            <a:spAutoFit/>
          </a:bodyPr>
          <a:lstStyle/>
          <a:p>
            <a:pPr algn="just"/>
            <a:r>
              <a:rPr lang="pt-BR" sz="2000" dirty="0"/>
              <a:t>O dízimo é uma contribuição sistemática e periódica dos fiéis, por meio da qual cada comunidade assume corresponsavelmente sua sustentação e a da Igreja. Ele pressupõe pessoas evangelizadas e comprometidas com a evangelização</a:t>
            </a:r>
          </a:p>
        </p:txBody>
      </p:sp>
      <p:sp>
        <p:nvSpPr>
          <p:cNvPr id="6" name="CaixaDeTexto 5"/>
          <p:cNvSpPr txBox="1"/>
          <p:nvPr/>
        </p:nvSpPr>
        <p:spPr>
          <a:xfrm>
            <a:off x="1233714" y="3928435"/>
            <a:ext cx="3559244" cy="400110"/>
          </a:xfrm>
          <a:prstGeom prst="rect">
            <a:avLst/>
          </a:prstGeom>
          <a:noFill/>
        </p:spPr>
        <p:txBody>
          <a:bodyPr wrap="none" rtlCol="0">
            <a:spAutoFit/>
          </a:bodyPr>
          <a:lstStyle/>
          <a:p>
            <a:r>
              <a:rPr lang="pt-BR" sz="2000" dirty="0"/>
              <a:t>Tem as seguintes características:</a:t>
            </a:r>
          </a:p>
        </p:txBody>
      </p:sp>
      <p:sp>
        <p:nvSpPr>
          <p:cNvPr id="7" name="CaixaDeTexto 6"/>
          <p:cNvSpPr txBox="1"/>
          <p:nvPr/>
        </p:nvSpPr>
        <p:spPr>
          <a:xfrm>
            <a:off x="1440493" y="4359058"/>
            <a:ext cx="7094634" cy="400110"/>
          </a:xfrm>
          <a:prstGeom prst="rect">
            <a:avLst/>
          </a:prstGeom>
          <a:noFill/>
        </p:spPr>
        <p:txBody>
          <a:bodyPr wrap="none" rtlCol="0">
            <a:spAutoFit/>
          </a:bodyPr>
          <a:lstStyle/>
          <a:p>
            <a:pPr marL="285750" indent="-285750">
              <a:buFont typeface="Wingdings" panose="05000000000000000000" pitchFamily="2" charset="2"/>
              <a:buChar char="ü"/>
            </a:pPr>
            <a:r>
              <a:rPr lang="pt-BR" sz="2000" dirty="0"/>
              <a:t>Relacionado com a experiência de Deus e com o Amor fraterno;</a:t>
            </a:r>
          </a:p>
        </p:txBody>
      </p:sp>
      <p:sp>
        <p:nvSpPr>
          <p:cNvPr id="18" name="CaixaDeTexto 17"/>
          <p:cNvSpPr txBox="1"/>
          <p:nvPr/>
        </p:nvSpPr>
        <p:spPr>
          <a:xfrm>
            <a:off x="1442581" y="4749452"/>
            <a:ext cx="4877810" cy="400110"/>
          </a:xfrm>
          <a:prstGeom prst="rect">
            <a:avLst/>
          </a:prstGeom>
          <a:noFill/>
        </p:spPr>
        <p:txBody>
          <a:bodyPr wrap="none" rtlCol="0">
            <a:spAutoFit/>
          </a:bodyPr>
          <a:lstStyle/>
          <a:p>
            <a:pPr marL="285750" indent="-285750">
              <a:buFont typeface="Wingdings" panose="05000000000000000000" pitchFamily="2" charset="2"/>
              <a:buChar char="ü"/>
            </a:pPr>
            <a:r>
              <a:rPr lang="pt-BR" sz="2000" dirty="0"/>
              <a:t>Compromisso moral dos fiéis com a Igreja;</a:t>
            </a:r>
          </a:p>
        </p:txBody>
      </p:sp>
      <p:sp>
        <p:nvSpPr>
          <p:cNvPr id="19" name="CaixaDeTexto 18"/>
          <p:cNvSpPr txBox="1"/>
          <p:nvPr/>
        </p:nvSpPr>
        <p:spPr>
          <a:xfrm>
            <a:off x="1444669" y="5139846"/>
            <a:ext cx="6358600" cy="400110"/>
          </a:xfrm>
          <a:prstGeom prst="rect">
            <a:avLst/>
          </a:prstGeom>
          <a:noFill/>
        </p:spPr>
        <p:txBody>
          <a:bodyPr wrap="none" rtlCol="0">
            <a:spAutoFit/>
          </a:bodyPr>
          <a:lstStyle/>
          <a:p>
            <a:pPr marL="285750" indent="-285750">
              <a:buFont typeface="Wingdings" panose="05000000000000000000" pitchFamily="2" charset="2"/>
              <a:buChar char="ü"/>
            </a:pPr>
            <a:r>
              <a:rPr lang="pt-BR" sz="2000" dirty="0"/>
              <a:t>Fixado de acordo com a consciência retamente formada;</a:t>
            </a:r>
          </a:p>
        </p:txBody>
      </p:sp>
      <p:sp>
        <p:nvSpPr>
          <p:cNvPr id="20" name="CaixaDeTexto 19"/>
          <p:cNvSpPr txBox="1"/>
          <p:nvPr/>
        </p:nvSpPr>
        <p:spPr>
          <a:xfrm>
            <a:off x="1446757" y="5530240"/>
            <a:ext cx="2969659" cy="400110"/>
          </a:xfrm>
          <a:prstGeom prst="rect">
            <a:avLst/>
          </a:prstGeom>
          <a:noFill/>
        </p:spPr>
        <p:txBody>
          <a:bodyPr wrap="none" rtlCol="0">
            <a:spAutoFit/>
          </a:bodyPr>
          <a:lstStyle/>
          <a:p>
            <a:pPr marL="285750" indent="-285750">
              <a:buFont typeface="Wingdings" panose="05000000000000000000" pitchFamily="2" charset="2"/>
              <a:buChar char="ü"/>
            </a:pPr>
            <a:r>
              <a:rPr lang="pt-BR" sz="2000" dirty="0"/>
              <a:t>Sistemático e periódico.</a:t>
            </a:r>
          </a:p>
        </p:txBody>
      </p:sp>
    </p:spTree>
    <p:extLst>
      <p:ext uri="{BB962C8B-B14F-4D97-AF65-F5344CB8AC3E}">
        <p14:creationId xmlns:p14="http://schemas.microsoft.com/office/powerpoint/2010/main" val="41605368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ppt_x"/>
                                          </p:val>
                                        </p:tav>
                                        <p:tav tm="100000">
                                          <p:val>
                                            <p:strVal val="#ppt_x"/>
                                          </p:val>
                                        </p:tav>
                                      </p:tavLst>
                                    </p:anim>
                                    <p:anim calcmode="lin" valueType="num">
                                      <p:cBhvr additive="base">
                                        <p:cTn id="4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 grpId="0"/>
      <p:bldP spid="6" grpId="0"/>
      <p:bldP spid="7" grpId="0"/>
      <p:bldP spid="18" grpId="0"/>
      <p:bldP spid="19"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2" name="Agrupar 11"/>
          <p:cNvGrpSpPr/>
          <p:nvPr/>
        </p:nvGrpSpPr>
        <p:grpSpPr>
          <a:xfrm>
            <a:off x="0" y="13063"/>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14" name="Agrupar 13"/>
          <p:cNvGrpSpPr/>
          <p:nvPr/>
        </p:nvGrpSpPr>
        <p:grpSpPr>
          <a:xfrm>
            <a:off x="5198301" y="207817"/>
            <a:ext cx="3952551" cy="526474"/>
            <a:chOff x="5810143" y="207817"/>
            <a:chExt cx="3340709" cy="526474"/>
          </a:xfrm>
        </p:grpSpPr>
        <p:sp>
          <p:nvSpPr>
            <p:cNvPr id="15" name="Fluxograma: Dados Armazenados 14"/>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Retângulo 15"/>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7" name="CaixaDeTexto 16"/>
          <p:cNvSpPr txBox="1"/>
          <p:nvPr/>
        </p:nvSpPr>
        <p:spPr>
          <a:xfrm>
            <a:off x="6070473" y="168300"/>
            <a:ext cx="3025572"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 que é o Dizimo?</a:t>
            </a:r>
          </a:p>
        </p:txBody>
      </p:sp>
      <p:sp>
        <p:nvSpPr>
          <p:cNvPr id="2" name="CaixaDeTexto 1"/>
          <p:cNvSpPr txBox="1"/>
          <p:nvPr/>
        </p:nvSpPr>
        <p:spPr>
          <a:xfrm>
            <a:off x="1691013" y="951979"/>
            <a:ext cx="6321346" cy="461665"/>
          </a:xfrm>
          <a:prstGeom prst="rect">
            <a:avLst/>
          </a:prstGeom>
          <a:noFill/>
        </p:spPr>
        <p:txBody>
          <a:bodyPr wrap="none" rtlCol="0">
            <a:spAutoFit/>
          </a:bodyPr>
          <a:lstStyle/>
          <a:p>
            <a:r>
              <a:rPr lang="pt-BR" sz="2400" dirty="0"/>
              <a:t>Os fundamentos do Dizimo nos mostra que ele é:</a:t>
            </a:r>
          </a:p>
        </p:txBody>
      </p:sp>
      <p:sp>
        <p:nvSpPr>
          <p:cNvPr id="3" name="CaixaDeTexto 2"/>
          <p:cNvSpPr txBox="1"/>
          <p:nvPr/>
        </p:nvSpPr>
        <p:spPr>
          <a:xfrm>
            <a:off x="1011440" y="1561323"/>
            <a:ext cx="2238241" cy="400110"/>
          </a:xfrm>
          <a:prstGeom prst="rect">
            <a:avLst/>
          </a:prstGeom>
          <a:noFill/>
        </p:spPr>
        <p:txBody>
          <a:bodyPr wrap="none" rtlCol="0">
            <a:spAutoFit/>
          </a:bodyPr>
          <a:lstStyle/>
          <a:p>
            <a:r>
              <a:rPr lang="pt-BR" sz="2000" dirty="0"/>
              <a:t>Compromisso de Fé</a:t>
            </a:r>
          </a:p>
        </p:txBody>
      </p:sp>
      <p:sp>
        <p:nvSpPr>
          <p:cNvPr id="4" name="CaixaDeTexto 3"/>
          <p:cNvSpPr txBox="1"/>
          <p:nvPr/>
        </p:nvSpPr>
        <p:spPr>
          <a:xfrm>
            <a:off x="3803342" y="1561323"/>
            <a:ext cx="2286203" cy="400110"/>
          </a:xfrm>
          <a:prstGeom prst="rect">
            <a:avLst/>
          </a:prstGeom>
          <a:noFill/>
        </p:spPr>
        <p:txBody>
          <a:bodyPr wrap="none" rtlCol="0">
            <a:spAutoFit/>
          </a:bodyPr>
          <a:lstStyle/>
          <a:p>
            <a:r>
              <a:rPr lang="pt-BR" sz="2000" dirty="0"/>
              <a:t>Experiência de Deus</a:t>
            </a:r>
          </a:p>
        </p:txBody>
      </p:sp>
      <p:sp>
        <p:nvSpPr>
          <p:cNvPr id="6" name="CaixaDeTexto 5"/>
          <p:cNvSpPr txBox="1"/>
          <p:nvPr/>
        </p:nvSpPr>
        <p:spPr>
          <a:xfrm>
            <a:off x="6722467" y="1561323"/>
            <a:ext cx="1676293" cy="400110"/>
          </a:xfrm>
          <a:prstGeom prst="rect">
            <a:avLst/>
          </a:prstGeom>
          <a:noFill/>
        </p:spPr>
        <p:txBody>
          <a:bodyPr wrap="none" rtlCol="0">
            <a:spAutoFit/>
          </a:bodyPr>
          <a:lstStyle/>
          <a:p>
            <a:r>
              <a:rPr lang="pt-BR" sz="2000" dirty="0"/>
              <a:t>Amor fraterno</a:t>
            </a:r>
          </a:p>
        </p:txBody>
      </p:sp>
      <p:sp>
        <p:nvSpPr>
          <p:cNvPr id="7" name="CaixaDeTexto 6"/>
          <p:cNvSpPr txBox="1"/>
          <p:nvPr/>
        </p:nvSpPr>
        <p:spPr>
          <a:xfrm>
            <a:off x="686261" y="1995672"/>
            <a:ext cx="8019327" cy="707886"/>
          </a:xfrm>
          <a:prstGeom prst="rect">
            <a:avLst/>
          </a:prstGeom>
          <a:noFill/>
        </p:spPr>
        <p:txBody>
          <a:bodyPr wrap="square" rtlCol="0">
            <a:spAutoFit/>
          </a:bodyPr>
          <a:lstStyle/>
          <a:p>
            <a:r>
              <a:rPr lang="pt-BR" sz="2000" dirty="0">
                <a:effectLst>
                  <a:outerShdw blurRad="38100" dist="38100" dir="2700000" algn="tl">
                    <a:srgbClr val="000000">
                      <a:alpha val="43137"/>
                    </a:srgbClr>
                  </a:outerShdw>
                </a:effectLst>
              </a:rPr>
              <a:t>Como compromisso moral, nasce de uma decisão pessoal como expressão de pertença efetiva a Igreja vivida em uma comunidade concreta.</a:t>
            </a:r>
          </a:p>
        </p:txBody>
      </p:sp>
      <p:sp>
        <p:nvSpPr>
          <p:cNvPr id="18" name="CaixaDeTexto 17"/>
          <p:cNvSpPr txBox="1"/>
          <p:nvPr/>
        </p:nvSpPr>
        <p:spPr>
          <a:xfrm>
            <a:off x="1415441" y="2740051"/>
            <a:ext cx="7540669" cy="1015663"/>
          </a:xfrm>
          <a:prstGeom prst="rect">
            <a:avLst/>
          </a:prstGeom>
          <a:noFill/>
        </p:spPr>
        <p:txBody>
          <a:bodyPr wrap="square" rtlCol="0">
            <a:spAutoFit/>
          </a:bodyPr>
          <a:lstStyle/>
          <a:p>
            <a:pPr algn="just"/>
            <a:r>
              <a:rPr lang="pt-BR" sz="2000" dirty="0"/>
              <a:t>Como a decisão de contribuir com o dízimo, a </a:t>
            </a:r>
            <a:r>
              <a:rPr lang="pt-BR" sz="2000" i="1" dirty="0"/>
              <a:t>escolha da quantia </a:t>
            </a:r>
            <a:r>
              <a:rPr lang="pt-BR" sz="2000" dirty="0"/>
              <a:t>destinada para isso é decisão de consciência , iluminada pela palavra de Deus, sensível às necessidades da Igreja e do próximo.</a:t>
            </a:r>
          </a:p>
        </p:txBody>
      </p:sp>
      <p:sp>
        <p:nvSpPr>
          <p:cNvPr id="19" name="CaixaDeTexto 18"/>
          <p:cNvSpPr txBox="1"/>
          <p:nvPr/>
        </p:nvSpPr>
        <p:spPr>
          <a:xfrm>
            <a:off x="914401" y="3745286"/>
            <a:ext cx="8041710" cy="1015663"/>
          </a:xfrm>
          <a:prstGeom prst="rect">
            <a:avLst/>
          </a:prstGeom>
          <a:noFill/>
        </p:spPr>
        <p:txBody>
          <a:bodyPr wrap="square" rtlCol="0">
            <a:spAutoFit/>
          </a:bodyPr>
          <a:lstStyle/>
          <a:p>
            <a:r>
              <a:rPr lang="pt-BR" sz="2000" dirty="0"/>
              <a:t>O termo dízimo significa a decima parte (ou 10%) – conteúdo do voto dos patriarcas Abraão e Jacó, e assim assumida a legislação no AT. A igreja não estabelece como lei nenhum percentual predefinido. </a:t>
            </a:r>
          </a:p>
        </p:txBody>
      </p:sp>
      <p:sp>
        <p:nvSpPr>
          <p:cNvPr id="20" name="CaixaDeTexto 19"/>
          <p:cNvSpPr txBox="1"/>
          <p:nvPr/>
        </p:nvSpPr>
        <p:spPr>
          <a:xfrm>
            <a:off x="1503122" y="4759891"/>
            <a:ext cx="7452987" cy="1323439"/>
          </a:xfrm>
          <a:prstGeom prst="rect">
            <a:avLst/>
          </a:prstGeom>
          <a:noFill/>
        </p:spPr>
        <p:txBody>
          <a:bodyPr wrap="square" rtlCol="0">
            <a:spAutoFit/>
          </a:bodyPr>
          <a:lstStyle/>
          <a:p>
            <a:pPr algn="just"/>
            <a:r>
              <a:rPr lang="pt-BR" sz="2000" dirty="0"/>
              <a:t>A contribuição do Dízimo é sistemática, ou seja, estável, de modo permanente, também é periódica, podendo ser mensal, ligada as colheitas ou venda de produtos, realizada na ocasião que se recebe o salários ou outros tipos de ganho.</a:t>
            </a:r>
          </a:p>
        </p:txBody>
      </p:sp>
    </p:spTree>
    <p:extLst>
      <p:ext uri="{BB962C8B-B14F-4D97-AF65-F5344CB8AC3E}">
        <p14:creationId xmlns:p14="http://schemas.microsoft.com/office/powerpoint/2010/main" val="355823723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fltVal val="0"/>
                                          </p:val>
                                        </p:tav>
                                        <p:tav tm="100000">
                                          <p:val>
                                            <p:strVal val="#ppt_h"/>
                                          </p:val>
                                        </p:tav>
                                      </p:tavLst>
                                    </p:anim>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18" grpId="0"/>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1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6070473" y="168300"/>
            <a:ext cx="3025572"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 que é o Dizimo?</a:t>
            </a:r>
          </a:p>
        </p:txBody>
      </p:sp>
      <p:sp>
        <p:nvSpPr>
          <p:cNvPr id="2" name="CaixaDeTexto 1"/>
          <p:cNvSpPr txBox="1"/>
          <p:nvPr/>
        </p:nvSpPr>
        <p:spPr>
          <a:xfrm>
            <a:off x="849086" y="1926579"/>
            <a:ext cx="7981405" cy="2308324"/>
          </a:xfrm>
          <a:prstGeom prst="rect">
            <a:avLst/>
          </a:prstGeom>
          <a:noFill/>
        </p:spPr>
        <p:txBody>
          <a:bodyPr wrap="square" rtlCol="0">
            <a:spAutoFit/>
          </a:bodyPr>
          <a:lstStyle/>
          <a:p>
            <a:pPr algn="just"/>
            <a:r>
              <a:rPr lang="pt-BR" sz="2400" dirty="0"/>
              <a:t>O dízimo deve ser evitado como uma forma unicamente de captação de recursos para outras pastorais, para a sustentação de pessoas e para a Manutenção das estruturas eclesiais. Essa compreensão, não expressa o seu significado, não sendo apresentado como única motivação e nem motivação principal, pois haveria grande risco de reducionismo.</a:t>
            </a:r>
          </a:p>
        </p:txBody>
      </p:sp>
    </p:spTree>
    <p:extLst>
      <p:ext uri="{BB962C8B-B14F-4D97-AF65-F5344CB8AC3E}">
        <p14:creationId xmlns:p14="http://schemas.microsoft.com/office/powerpoint/2010/main" val="43409302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1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sp>
        <p:nvSpPr>
          <p:cNvPr id="2" name="CaixaDeTexto 1"/>
          <p:cNvSpPr txBox="1"/>
          <p:nvPr/>
        </p:nvSpPr>
        <p:spPr>
          <a:xfrm>
            <a:off x="1565753" y="1465545"/>
            <a:ext cx="5753435" cy="400110"/>
          </a:xfrm>
          <a:prstGeom prst="rect">
            <a:avLst/>
          </a:prstGeom>
          <a:noFill/>
        </p:spPr>
        <p:txBody>
          <a:bodyPr wrap="none" rtlCol="0">
            <a:spAutoFit/>
          </a:bodyPr>
          <a:lstStyle/>
          <a:p>
            <a:r>
              <a:rPr lang="pt-BR" sz="2000" dirty="0"/>
              <a:t>Deus é o Senhor de tudo que existe (</a:t>
            </a:r>
            <a:r>
              <a:rPr lang="pt-BR" sz="2000" dirty="0" err="1"/>
              <a:t>Lv</a:t>
            </a:r>
            <a:r>
              <a:rPr lang="pt-BR" sz="2000" dirty="0"/>
              <a:t> 25,23; </a:t>
            </a:r>
            <a:r>
              <a:rPr lang="pt-BR" sz="2000" dirty="0" err="1"/>
              <a:t>Sl</a:t>
            </a:r>
            <a:r>
              <a:rPr lang="pt-BR" sz="2000" dirty="0"/>
              <a:t> 24,1)</a:t>
            </a:r>
          </a:p>
        </p:txBody>
      </p:sp>
      <p:grpSp>
        <p:nvGrpSpPr>
          <p:cNvPr id="17"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6034438" y="168300"/>
            <a:ext cx="306160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Fundamentos bíblicos</a:t>
            </a:r>
          </a:p>
        </p:txBody>
      </p:sp>
      <p:sp>
        <p:nvSpPr>
          <p:cNvPr id="21" name="CaixaDeTexto 20"/>
          <p:cNvSpPr txBox="1"/>
          <p:nvPr/>
        </p:nvSpPr>
        <p:spPr>
          <a:xfrm>
            <a:off x="1567841" y="1755731"/>
            <a:ext cx="3268074" cy="400110"/>
          </a:xfrm>
          <a:prstGeom prst="rect">
            <a:avLst/>
          </a:prstGeom>
          <a:noFill/>
        </p:spPr>
        <p:txBody>
          <a:bodyPr wrap="none" rtlCol="0">
            <a:spAutoFit/>
          </a:bodyPr>
          <a:lstStyle/>
          <a:p>
            <a:r>
              <a:rPr lang="pt-BR" sz="2000" dirty="0"/>
              <a:t>Tudo vem Dele (1Cr 29,11.14)</a:t>
            </a:r>
          </a:p>
        </p:txBody>
      </p:sp>
      <p:sp>
        <p:nvSpPr>
          <p:cNvPr id="22" name="CaixaDeTexto 21"/>
          <p:cNvSpPr txBox="1"/>
          <p:nvPr/>
        </p:nvSpPr>
        <p:spPr>
          <a:xfrm>
            <a:off x="1569929" y="2045917"/>
            <a:ext cx="4384085" cy="400110"/>
          </a:xfrm>
          <a:prstGeom prst="rect">
            <a:avLst/>
          </a:prstGeom>
          <a:noFill/>
        </p:spPr>
        <p:txBody>
          <a:bodyPr wrap="none" rtlCol="0">
            <a:spAutoFit/>
          </a:bodyPr>
          <a:lstStyle/>
          <a:p>
            <a:r>
              <a:rPr lang="pt-BR" sz="2000" dirty="0"/>
              <a:t>O melhor para Ele (1Sm 2,29; Ml1,6-14)</a:t>
            </a:r>
          </a:p>
        </p:txBody>
      </p:sp>
      <p:sp>
        <p:nvSpPr>
          <p:cNvPr id="23" name="CaixaDeTexto 22"/>
          <p:cNvSpPr txBox="1"/>
          <p:nvPr/>
        </p:nvSpPr>
        <p:spPr>
          <a:xfrm>
            <a:off x="1580367" y="2344453"/>
            <a:ext cx="4050724" cy="400110"/>
          </a:xfrm>
          <a:prstGeom prst="rect">
            <a:avLst/>
          </a:prstGeom>
          <a:noFill/>
        </p:spPr>
        <p:txBody>
          <a:bodyPr wrap="none" rtlCol="0">
            <a:spAutoFit/>
          </a:bodyPr>
          <a:lstStyle/>
          <a:p>
            <a:r>
              <a:rPr lang="pt-BR" sz="2000" dirty="0"/>
              <a:t>O Dizimo dos </a:t>
            </a:r>
            <a:r>
              <a:rPr lang="pt-BR" sz="2000" dirty="0" err="1"/>
              <a:t>Patricas</a:t>
            </a:r>
            <a:r>
              <a:rPr lang="pt-BR" sz="2000" dirty="0"/>
              <a:t> (</a:t>
            </a:r>
            <a:r>
              <a:rPr lang="pt-BR" sz="2000" dirty="0" err="1"/>
              <a:t>Gn</a:t>
            </a:r>
            <a:r>
              <a:rPr lang="pt-BR" sz="2000" dirty="0"/>
              <a:t> 14,17-20)</a:t>
            </a:r>
          </a:p>
        </p:txBody>
      </p:sp>
      <p:sp>
        <p:nvSpPr>
          <p:cNvPr id="24" name="CaixaDeTexto 23"/>
          <p:cNvSpPr txBox="1"/>
          <p:nvPr/>
        </p:nvSpPr>
        <p:spPr>
          <a:xfrm>
            <a:off x="1582455" y="2634639"/>
            <a:ext cx="5750164" cy="400110"/>
          </a:xfrm>
          <a:prstGeom prst="rect">
            <a:avLst/>
          </a:prstGeom>
          <a:noFill/>
        </p:spPr>
        <p:txBody>
          <a:bodyPr wrap="none" rtlCol="0">
            <a:spAutoFit/>
          </a:bodyPr>
          <a:lstStyle/>
          <a:p>
            <a:r>
              <a:rPr lang="pt-BR" sz="2000" dirty="0"/>
              <a:t>Abraão da o dizimo como reconhecimento (</a:t>
            </a:r>
            <a:r>
              <a:rPr lang="pt-BR" sz="2000" dirty="0" err="1"/>
              <a:t>Gn</a:t>
            </a:r>
            <a:r>
              <a:rPr lang="pt-BR" sz="2000" dirty="0"/>
              <a:t> 14,20)</a:t>
            </a:r>
          </a:p>
        </p:txBody>
      </p:sp>
      <p:sp>
        <p:nvSpPr>
          <p:cNvPr id="25" name="CaixaDeTexto 24"/>
          <p:cNvSpPr txBox="1"/>
          <p:nvPr/>
        </p:nvSpPr>
        <p:spPr>
          <a:xfrm>
            <a:off x="1584543" y="2924825"/>
            <a:ext cx="6039538" cy="400110"/>
          </a:xfrm>
          <a:prstGeom prst="rect">
            <a:avLst/>
          </a:prstGeom>
          <a:noFill/>
        </p:spPr>
        <p:txBody>
          <a:bodyPr wrap="none" rtlCol="0">
            <a:spAutoFit/>
          </a:bodyPr>
          <a:lstStyle/>
          <a:p>
            <a:r>
              <a:rPr lang="pt-BR" sz="2000" dirty="0"/>
              <a:t>Dizimo como reconhecimento e gratidão (</a:t>
            </a:r>
            <a:r>
              <a:rPr lang="pt-BR" sz="2000" dirty="0" err="1"/>
              <a:t>Gn</a:t>
            </a:r>
            <a:r>
              <a:rPr lang="pt-BR" sz="2000" dirty="0"/>
              <a:t> 28, 18-22)</a:t>
            </a:r>
          </a:p>
        </p:txBody>
      </p:sp>
      <p:sp>
        <p:nvSpPr>
          <p:cNvPr id="26" name="CaixaDeTexto 25"/>
          <p:cNvSpPr txBox="1"/>
          <p:nvPr/>
        </p:nvSpPr>
        <p:spPr>
          <a:xfrm>
            <a:off x="1580367" y="3221273"/>
            <a:ext cx="2481192" cy="400110"/>
          </a:xfrm>
          <a:prstGeom prst="rect">
            <a:avLst/>
          </a:prstGeom>
          <a:noFill/>
        </p:spPr>
        <p:txBody>
          <a:bodyPr wrap="none" rtlCol="0">
            <a:spAutoFit/>
          </a:bodyPr>
          <a:lstStyle/>
          <a:p>
            <a:r>
              <a:rPr lang="pt-BR" sz="2000" dirty="0"/>
              <a:t>Consagrado (</a:t>
            </a:r>
            <a:r>
              <a:rPr lang="pt-BR" sz="2000" dirty="0" err="1"/>
              <a:t>Lv</a:t>
            </a:r>
            <a:r>
              <a:rPr lang="pt-BR" sz="2000" dirty="0"/>
              <a:t> 27,30)</a:t>
            </a:r>
          </a:p>
        </p:txBody>
      </p:sp>
      <p:sp>
        <p:nvSpPr>
          <p:cNvPr id="27" name="CaixaDeTexto 26"/>
          <p:cNvSpPr txBox="1"/>
          <p:nvPr/>
        </p:nvSpPr>
        <p:spPr>
          <a:xfrm>
            <a:off x="1582455" y="3511459"/>
            <a:ext cx="6261522" cy="400110"/>
          </a:xfrm>
          <a:prstGeom prst="rect">
            <a:avLst/>
          </a:prstGeom>
          <a:noFill/>
        </p:spPr>
        <p:txBody>
          <a:bodyPr wrap="none" rtlCol="0">
            <a:spAutoFit/>
          </a:bodyPr>
          <a:lstStyle/>
          <a:p>
            <a:r>
              <a:rPr lang="pt-BR" sz="2000" dirty="0"/>
              <a:t>Para os serviços litúrgicos (</a:t>
            </a:r>
            <a:r>
              <a:rPr lang="pt-BR" sz="2000" dirty="0" err="1"/>
              <a:t>Nm</a:t>
            </a:r>
            <a:r>
              <a:rPr lang="pt-BR" sz="2000" dirty="0"/>
              <a:t> 18,31-32; </a:t>
            </a:r>
            <a:r>
              <a:rPr lang="pt-BR" sz="2000" dirty="0" err="1"/>
              <a:t>Dt</a:t>
            </a:r>
            <a:r>
              <a:rPr lang="pt-BR" sz="2000" dirty="0"/>
              <a:t> 12, 12; 14,27)</a:t>
            </a:r>
          </a:p>
        </p:txBody>
      </p:sp>
      <p:sp>
        <p:nvSpPr>
          <p:cNvPr id="28" name="CaixaDeTexto 27"/>
          <p:cNvSpPr txBox="1"/>
          <p:nvPr/>
        </p:nvSpPr>
        <p:spPr>
          <a:xfrm>
            <a:off x="1584543" y="3801645"/>
            <a:ext cx="3613490" cy="400110"/>
          </a:xfrm>
          <a:prstGeom prst="rect">
            <a:avLst/>
          </a:prstGeom>
          <a:noFill/>
        </p:spPr>
        <p:txBody>
          <a:bodyPr wrap="none" rtlCol="0">
            <a:spAutoFit/>
          </a:bodyPr>
          <a:lstStyle/>
          <a:p>
            <a:r>
              <a:rPr lang="pt-BR" sz="2000" dirty="0"/>
              <a:t>O dizimo dos </a:t>
            </a:r>
            <a:r>
              <a:rPr lang="pt-BR" sz="2000" dirty="0" err="1"/>
              <a:t>dizimos</a:t>
            </a:r>
            <a:r>
              <a:rPr lang="pt-BR" sz="2000" dirty="0"/>
              <a:t> (</a:t>
            </a:r>
            <a:r>
              <a:rPr lang="pt-BR" sz="2000" dirty="0" err="1"/>
              <a:t>Nm</a:t>
            </a:r>
            <a:r>
              <a:rPr lang="pt-BR" sz="2000" dirty="0"/>
              <a:t> 18,26)</a:t>
            </a:r>
          </a:p>
        </p:txBody>
      </p:sp>
      <p:sp>
        <p:nvSpPr>
          <p:cNvPr id="29" name="CaixaDeTexto 28"/>
          <p:cNvSpPr txBox="1"/>
          <p:nvPr/>
        </p:nvSpPr>
        <p:spPr>
          <a:xfrm>
            <a:off x="1580367" y="4098093"/>
            <a:ext cx="5269456" cy="400110"/>
          </a:xfrm>
          <a:prstGeom prst="rect">
            <a:avLst/>
          </a:prstGeom>
          <a:noFill/>
        </p:spPr>
        <p:txBody>
          <a:bodyPr wrap="none" rtlCol="0">
            <a:spAutoFit/>
          </a:bodyPr>
          <a:lstStyle/>
          <a:p>
            <a:r>
              <a:rPr lang="pt-BR" sz="2000" dirty="0"/>
              <a:t>Auxilio aos necessitados (</a:t>
            </a:r>
            <a:r>
              <a:rPr lang="pt-BR" sz="2000" dirty="0" err="1"/>
              <a:t>Dt</a:t>
            </a:r>
            <a:r>
              <a:rPr lang="pt-BR" sz="2000" dirty="0"/>
              <a:t> 14,18-20; 26,12-13)</a:t>
            </a:r>
          </a:p>
        </p:txBody>
      </p:sp>
      <p:sp>
        <p:nvSpPr>
          <p:cNvPr id="30" name="CaixaDeTexto 29"/>
          <p:cNvSpPr txBox="1"/>
          <p:nvPr/>
        </p:nvSpPr>
        <p:spPr>
          <a:xfrm>
            <a:off x="1582455" y="4388279"/>
            <a:ext cx="5646482" cy="400110"/>
          </a:xfrm>
          <a:prstGeom prst="rect">
            <a:avLst/>
          </a:prstGeom>
          <a:noFill/>
        </p:spPr>
        <p:txBody>
          <a:bodyPr wrap="none" rtlCol="0">
            <a:spAutoFit/>
          </a:bodyPr>
          <a:lstStyle/>
          <a:p>
            <a:r>
              <a:rPr lang="pt-BR" sz="2000" dirty="0"/>
              <a:t>A fidelidade do povo na entrega (Ne 10,36-39;12,44)</a:t>
            </a:r>
          </a:p>
        </p:txBody>
      </p:sp>
      <p:sp>
        <p:nvSpPr>
          <p:cNvPr id="31" name="CaixaDeTexto 30"/>
          <p:cNvSpPr txBox="1"/>
          <p:nvPr/>
        </p:nvSpPr>
        <p:spPr>
          <a:xfrm>
            <a:off x="1584543" y="4678465"/>
            <a:ext cx="5264775" cy="400110"/>
          </a:xfrm>
          <a:prstGeom prst="rect">
            <a:avLst/>
          </a:prstGeom>
          <a:noFill/>
        </p:spPr>
        <p:txBody>
          <a:bodyPr wrap="none" rtlCol="0">
            <a:spAutoFit/>
          </a:bodyPr>
          <a:lstStyle/>
          <a:p>
            <a:r>
              <a:rPr lang="pt-BR" sz="2000" dirty="0"/>
              <a:t>Á infidelidade ao Dizimo e as ofertas (Ml 3,8-10)</a:t>
            </a:r>
          </a:p>
        </p:txBody>
      </p:sp>
      <p:sp>
        <p:nvSpPr>
          <p:cNvPr id="32" name="CaixaDeTexto 31"/>
          <p:cNvSpPr txBox="1"/>
          <p:nvPr/>
        </p:nvSpPr>
        <p:spPr>
          <a:xfrm>
            <a:off x="1586631" y="4981177"/>
            <a:ext cx="7605287" cy="400110"/>
          </a:xfrm>
          <a:prstGeom prst="rect">
            <a:avLst/>
          </a:prstGeom>
          <a:noFill/>
        </p:spPr>
        <p:txBody>
          <a:bodyPr wrap="none" rtlCol="0">
            <a:spAutoFit/>
          </a:bodyPr>
          <a:lstStyle/>
          <a:p>
            <a:r>
              <a:rPr lang="pt-BR" sz="2000" dirty="0"/>
              <a:t>Jesus exorta o valor da Justiça, fidelidade e a Misericórdia (</a:t>
            </a:r>
            <a:r>
              <a:rPr lang="pt-BR" sz="2000" dirty="0" err="1"/>
              <a:t>Mt</a:t>
            </a:r>
            <a:r>
              <a:rPr lang="pt-BR" sz="2000" dirty="0"/>
              <a:t> 23,23)</a:t>
            </a:r>
          </a:p>
        </p:txBody>
      </p:sp>
      <p:sp>
        <p:nvSpPr>
          <p:cNvPr id="33" name="CaixaDeTexto 32"/>
          <p:cNvSpPr txBox="1"/>
          <p:nvPr/>
        </p:nvSpPr>
        <p:spPr>
          <a:xfrm>
            <a:off x="1601245" y="5283889"/>
            <a:ext cx="6929910" cy="400110"/>
          </a:xfrm>
          <a:prstGeom prst="rect">
            <a:avLst/>
          </a:prstGeom>
          <a:noFill/>
        </p:spPr>
        <p:txBody>
          <a:bodyPr wrap="none" rtlCol="0">
            <a:spAutoFit/>
          </a:bodyPr>
          <a:lstStyle/>
          <a:p>
            <a:r>
              <a:rPr lang="pt-BR" sz="2000" dirty="0"/>
              <a:t>Fariseu se sente superior e não retorna justificado (</a:t>
            </a:r>
            <a:r>
              <a:rPr lang="pt-BR" sz="2000" dirty="0" err="1"/>
              <a:t>Lc</a:t>
            </a:r>
            <a:r>
              <a:rPr lang="pt-BR" sz="2000" dirty="0"/>
              <a:t> 18,9-14)</a:t>
            </a:r>
          </a:p>
        </p:txBody>
      </p:sp>
    </p:spTree>
    <p:extLst>
      <p:ext uri="{BB962C8B-B14F-4D97-AF65-F5344CB8AC3E}">
        <p14:creationId xmlns:p14="http://schemas.microsoft.com/office/powerpoint/2010/main" val="273858623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1" grpId="0"/>
      <p:bldP spid="22" grpId="0"/>
      <p:bldP spid="23" grpId="0"/>
      <p:bldP spid="24" grpId="0"/>
      <p:bldP spid="25" grpId="0"/>
      <p:bldP spid="26" grpId="0"/>
      <p:bldP spid="27" grpId="0"/>
      <p:bldP spid="28" grpId="0"/>
      <p:bldP spid="29" grpId="0"/>
      <p:bldP spid="30" grpId="0"/>
      <p:bldP spid="31" grpId="0"/>
      <p:bldP spid="32"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2"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13"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17"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6070473" y="168300"/>
            <a:ext cx="3025572"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As dimensões do Dízimo</a:t>
            </a:r>
          </a:p>
        </p:txBody>
      </p:sp>
      <p:sp>
        <p:nvSpPr>
          <p:cNvPr id="2" name="CaixaDeTexto 1"/>
          <p:cNvSpPr txBox="1"/>
          <p:nvPr/>
        </p:nvSpPr>
        <p:spPr>
          <a:xfrm>
            <a:off x="1577262" y="1954060"/>
            <a:ext cx="7085145" cy="400110"/>
          </a:xfrm>
          <a:prstGeom prst="rect">
            <a:avLst/>
          </a:prstGeom>
          <a:noFill/>
        </p:spPr>
        <p:txBody>
          <a:bodyPr wrap="none" rtlCol="0">
            <a:spAutoFit/>
          </a:bodyPr>
          <a:lstStyle/>
          <a:p>
            <a:r>
              <a:rPr lang="pt-BR" sz="2000" dirty="0"/>
              <a:t>DIMENSÃO RELIGIOSA: </a:t>
            </a:r>
            <a:r>
              <a:rPr lang="pt-BR" sz="2000" b="1" dirty="0"/>
              <a:t>Reconhecer que Deus é o Senhor de tudo;</a:t>
            </a:r>
          </a:p>
        </p:txBody>
      </p:sp>
      <p:sp>
        <p:nvSpPr>
          <p:cNvPr id="21" name="CaixaDeTexto 20"/>
          <p:cNvSpPr txBox="1"/>
          <p:nvPr/>
        </p:nvSpPr>
        <p:spPr>
          <a:xfrm>
            <a:off x="1616928" y="2782864"/>
            <a:ext cx="7032953" cy="707886"/>
          </a:xfrm>
          <a:prstGeom prst="rect">
            <a:avLst/>
          </a:prstGeom>
          <a:noFill/>
        </p:spPr>
        <p:txBody>
          <a:bodyPr wrap="square" rtlCol="0">
            <a:spAutoFit/>
          </a:bodyPr>
          <a:lstStyle/>
          <a:p>
            <a:r>
              <a:rPr lang="pt-BR" sz="2000" dirty="0"/>
              <a:t>DIMENSÃO ECLESIAL: </a:t>
            </a:r>
            <a:r>
              <a:rPr lang="pt-BR" sz="2000" b="1" dirty="0"/>
              <a:t>Consciência de ser membro da Igreja e manter suas estruturas;</a:t>
            </a:r>
          </a:p>
        </p:txBody>
      </p:sp>
      <p:sp>
        <p:nvSpPr>
          <p:cNvPr id="22" name="CaixaDeTexto 21"/>
          <p:cNvSpPr txBox="1"/>
          <p:nvPr/>
        </p:nvSpPr>
        <p:spPr>
          <a:xfrm>
            <a:off x="1619016" y="3824610"/>
            <a:ext cx="7032953" cy="707886"/>
          </a:xfrm>
          <a:prstGeom prst="rect">
            <a:avLst/>
          </a:prstGeom>
          <a:noFill/>
        </p:spPr>
        <p:txBody>
          <a:bodyPr wrap="square" rtlCol="0">
            <a:spAutoFit/>
          </a:bodyPr>
          <a:lstStyle/>
          <a:p>
            <a:r>
              <a:rPr lang="pt-BR" sz="2000" dirty="0"/>
              <a:t>DIMENSÃO MISSIONÁRIA: </a:t>
            </a:r>
            <a:r>
              <a:rPr lang="pt-BR" sz="2000" b="1" dirty="0"/>
              <a:t>Partilha dos Recursos em Vista do Reino de Deus;</a:t>
            </a:r>
          </a:p>
        </p:txBody>
      </p:sp>
      <p:sp>
        <p:nvSpPr>
          <p:cNvPr id="23" name="CaixaDeTexto 22"/>
          <p:cNvSpPr txBox="1"/>
          <p:nvPr/>
        </p:nvSpPr>
        <p:spPr>
          <a:xfrm>
            <a:off x="1619016" y="4751534"/>
            <a:ext cx="7032953" cy="707886"/>
          </a:xfrm>
          <a:prstGeom prst="rect">
            <a:avLst/>
          </a:prstGeom>
          <a:noFill/>
        </p:spPr>
        <p:txBody>
          <a:bodyPr wrap="square" rtlCol="0">
            <a:spAutoFit/>
          </a:bodyPr>
          <a:lstStyle/>
          <a:p>
            <a:r>
              <a:rPr lang="pt-BR" sz="2000" dirty="0"/>
              <a:t>DIMENSÃO CARITATIVA: </a:t>
            </a:r>
            <a:r>
              <a:rPr lang="pt-BR" sz="2000" b="1" dirty="0"/>
              <a:t>Cuidado com o outro mais necessitado, a serviço da caridade;</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1" grpId="0"/>
      <p:bldP spid="22"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192981"/>
            <a:ext cx="9140810" cy="63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p:cNvGrpSpPr/>
          <p:nvPr/>
        </p:nvGrpSpPr>
        <p:grpSpPr>
          <a:xfrm>
            <a:off x="0" y="0"/>
            <a:ext cx="1175657" cy="6192981"/>
            <a:chOff x="0" y="0"/>
            <a:chExt cx="1175657" cy="6858000"/>
          </a:xfrm>
        </p:grpSpPr>
        <p:sp>
          <p:nvSpPr>
            <p:cNvPr id="8" name="Fluxograma: Dados Armazenados 7"/>
            <p:cNvSpPr/>
            <p:nvPr/>
          </p:nvSpPr>
          <p:spPr>
            <a:xfrm>
              <a:off x="58057" y="0"/>
              <a:ext cx="1117600" cy="685800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5724 w 10000"/>
                <a:gd name="connsiteY2" fmla="*/ 5127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10000 w 10000"/>
                <a:gd name="connsiteY1" fmla="*/ 0 h 10000"/>
                <a:gd name="connsiteX2" fmla="*/ 3776 w 10000"/>
                <a:gd name="connsiteY2" fmla="*/ 519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1667" y="0"/>
                  </a:moveTo>
                  <a:lnTo>
                    <a:pt x="10000" y="0"/>
                  </a:lnTo>
                  <a:cubicBezTo>
                    <a:pt x="9079" y="0"/>
                    <a:pt x="3776" y="2429"/>
                    <a:pt x="3776" y="5190"/>
                  </a:cubicBezTo>
                  <a:cubicBezTo>
                    <a:pt x="3776" y="7951"/>
                    <a:pt x="9079" y="10000"/>
                    <a:pt x="10000" y="10000"/>
                  </a:cubicBezTo>
                  <a:lnTo>
                    <a:pt x="1667" y="10000"/>
                  </a:lnTo>
                  <a:cubicBezTo>
                    <a:pt x="746" y="10000"/>
                    <a:pt x="0" y="7761"/>
                    <a:pt x="0" y="5000"/>
                  </a:cubicBezTo>
                  <a:cubicBezTo>
                    <a:pt x="0" y="2239"/>
                    <a:pt x="746" y="0"/>
                    <a:pt x="1667"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0" y="0"/>
              <a:ext cx="464457"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0" name="CaixaDeTexto 9"/>
          <p:cNvSpPr txBox="1"/>
          <p:nvPr/>
        </p:nvSpPr>
        <p:spPr>
          <a:xfrm>
            <a:off x="1880041" y="6123730"/>
            <a:ext cx="7263959" cy="523220"/>
          </a:xfrm>
          <a:prstGeom prst="rect">
            <a:avLst/>
          </a:prstGeom>
          <a:noFill/>
        </p:spPr>
        <p:txBody>
          <a:bodyPr wrap="square" rtlCol="0">
            <a:spAutoFit/>
          </a:bodyPr>
          <a:lstStyle/>
          <a:p>
            <a:pPr algn="r"/>
            <a:r>
              <a:rPr lang="pt-BR" sz="2800" b="1" dirty="0">
                <a:solidFill>
                  <a:schemeClr val="bg1"/>
                </a:solidFill>
              </a:rPr>
              <a:t>O dízimo na comunidade de fé:</a:t>
            </a:r>
          </a:p>
        </p:txBody>
      </p:sp>
      <p:sp>
        <p:nvSpPr>
          <p:cNvPr id="11" name="CaixaDeTexto 10"/>
          <p:cNvSpPr txBox="1"/>
          <p:nvPr/>
        </p:nvSpPr>
        <p:spPr>
          <a:xfrm>
            <a:off x="6400800" y="6448321"/>
            <a:ext cx="2750052" cy="400110"/>
          </a:xfrm>
          <a:prstGeom prst="rect">
            <a:avLst/>
          </a:prstGeom>
          <a:noFill/>
        </p:spPr>
        <p:txBody>
          <a:bodyPr wrap="square" rtlCol="0">
            <a:spAutoFit/>
          </a:bodyPr>
          <a:lstStyle/>
          <a:p>
            <a:r>
              <a:rPr lang="pt-BR" sz="2000" b="1" dirty="0">
                <a:solidFill>
                  <a:schemeClr val="bg1"/>
                </a:solidFill>
              </a:rPr>
              <a:t>Orientações e propostas</a:t>
            </a:r>
          </a:p>
        </p:txBody>
      </p:sp>
      <p:grpSp>
        <p:nvGrpSpPr>
          <p:cNvPr id="4" name="Agrupar 12"/>
          <p:cNvGrpSpPr/>
          <p:nvPr/>
        </p:nvGrpSpPr>
        <p:grpSpPr>
          <a:xfrm>
            <a:off x="5198301" y="207817"/>
            <a:ext cx="3952551" cy="526474"/>
            <a:chOff x="5810143" y="207817"/>
            <a:chExt cx="3340709" cy="526474"/>
          </a:xfrm>
        </p:grpSpPr>
        <p:sp>
          <p:nvSpPr>
            <p:cNvPr id="14" name="Fluxograma: Dados Armazenados 13"/>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6" name="CaixaDeTexto 15"/>
          <p:cNvSpPr txBox="1"/>
          <p:nvPr/>
        </p:nvSpPr>
        <p:spPr>
          <a:xfrm>
            <a:off x="5545778" y="168300"/>
            <a:ext cx="3550267" cy="646331"/>
          </a:xfrm>
          <a:prstGeom prst="rect">
            <a:avLst/>
          </a:prstGeom>
          <a:noFill/>
        </p:spPr>
        <p:txBody>
          <a:bodyPr wrap="none" rtlCol="0">
            <a:spAutoFit/>
          </a:bodyPr>
          <a:lstStyle/>
          <a:p>
            <a:pPr algn="r"/>
            <a:r>
              <a:rPr lang="pt-BR" b="1" dirty="0">
                <a:solidFill>
                  <a:schemeClr val="bg1"/>
                </a:solidFill>
              </a:rPr>
              <a:t>A COMPREENSÃO DO DÍZIMO</a:t>
            </a:r>
          </a:p>
          <a:p>
            <a:pPr algn="r"/>
            <a:r>
              <a:rPr lang="pt-BR" b="1" dirty="0">
                <a:solidFill>
                  <a:schemeClr val="bg1"/>
                </a:solidFill>
              </a:rPr>
              <a:t>Os fundamentos bíblicos do </a:t>
            </a:r>
            <a:r>
              <a:rPr lang="pt-BR" b="1" dirty="0" err="1">
                <a:solidFill>
                  <a:schemeClr val="bg1"/>
                </a:solidFill>
              </a:rPr>
              <a:t>Diizmo</a:t>
            </a:r>
            <a:endParaRPr lang="pt-BR" b="1" dirty="0">
              <a:solidFill>
                <a:schemeClr val="bg1"/>
              </a:solidFill>
            </a:endParaRPr>
          </a:p>
        </p:txBody>
      </p:sp>
      <p:grpSp>
        <p:nvGrpSpPr>
          <p:cNvPr id="6" name="Agrupar 16"/>
          <p:cNvGrpSpPr/>
          <p:nvPr/>
        </p:nvGrpSpPr>
        <p:grpSpPr>
          <a:xfrm>
            <a:off x="5198301" y="207817"/>
            <a:ext cx="3952551" cy="526474"/>
            <a:chOff x="5810143" y="207817"/>
            <a:chExt cx="3340709" cy="526474"/>
          </a:xfrm>
        </p:grpSpPr>
        <p:sp>
          <p:nvSpPr>
            <p:cNvPr id="18" name="Fluxograma: Dados Armazenados 17"/>
            <p:cNvSpPr/>
            <p:nvPr/>
          </p:nvSpPr>
          <p:spPr>
            <a:xfrm>
              <a:off x="5810143" y="207817"/>
              <a:ext cx="701270" cy="526474"/>
            </a:xfrm>
            <a:prstGeom prst="flowChartOnlineStorag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p:cNvSpPr/>
            <p:nvPr/>
          </p:nvSpPr>
          <p:spPr>
            <a:xfrm>
              <a:off x="6355081" y="207817"/>
              <a:ext cx="2795771" cy="5264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0" name="CaixaDeTexto 19"/>
          <p:cNvSpPr txBox="1"/>
          <p:nvPr/>
        </p:nvSpPr>
        <p:spPr>
          <a:xfrm>
            <a:off x="5774624" y="168300"/>
            <a:ext cx="3321422" cy="646331"/>
          </a:xfrm>
          <a:prstGeom prst="rect">
            <a:avLst/>
          </a:prstGeom>
          <a:noFill/>
        </p:spPr>
        <p:txBody>
          <a:bodyPr wrap="none" rtlCol="0">
            <a:spAutoFit/>
          </a:bodyPr>
          <a:lstStyle/>
          <a:p>
            <a:pPr algn="r"/>
            <a:r>
              <a:rPr lang="pt-BR" b="1" dirty="0">
                <a:solidFill>
                  <a:schemeClr val="bg1"/>
                </a:solidFill>
              </a:rPr>
              <a:t>ORIENTAÇÕES PARA A PASTORAL</a:t>
            </a:r>
          </a:p>
          <a:p>
            <a:pPr algn="r"/>
            <a:endParaRPr lang="pt-BR" b="1" dirty="0">
              <a:solidFill>
                <a:schemeClr val="bg1"/>
              </a:solidFill>
            </a:endParaRPr>
          </a:p>
        </p:txBody>
      </p:sp>
      <p:sp>
        <p:nvSpPr>
          <p:cNvPr id="24" name="CaixaDeTexto 23"/>
          <p:cNvSpPr txBox="1"/>
          <p:nvPr/>
        </p:nvSpPr>
        <p:spPr>
          <a:xfrm>
            <a:off x="1867988" y="901337"/>
            <a:ext cx="7276012" cy="461665"/>
          </a:xfrm>
          <a:prstGeom prst="rect">
            <a:avLst/>
          </a:prstGeom>
          <a:noFill/>
        </p:spPr>
        <p:txBody>
          <a:bodyPr wrap="square" rtlCol="0">
            <a:spAutoFit/>
          </a:bodyPr>
          <a:lstStyle/>
          <a:p>
            <a:r>
              <a:rPr lang="pt-BR" sz="2400" dirty="0"/>
              <a:t>Orientações para a Pastoral do Dízimo</a:t>
            </a:r>
          </a:p>
        </p:txBody>
      </p:sp>
      <p:sp>
        <p:nvSpPr>
          <p:cNvPr id="25" name="CaixaDeTexto 24"/>
          <p:cNvSpPr txBox="1"/>
          <p:nvPr/>
        </p:nvSpPr>
        <p:spPr>
          <a:xfrm>
            <a:off x="849086" y="2246811"/>
            <a:ext cx="7785463" cy="1631216"/>
          </a:xfrm>
          <a:prstGeom prst="rect">
            <a:avLst/>
          </a:prstGeom>
          <a:noFill/>
        </p:spPr>
        <p:txBody>
          <a:bodyPr wrap="square" rtlCol="0">
            <a:spAutoFit/>
          </a:bodyPr>
          <a:lstStyle/>
          <a:p>
            <a:pPr algn="just"/>
            <a:r>
              <a:rPr lang="pt-BR" sz="2000" dirty="0"/>
              <a:t>A Pastoral do Dízimo é a ação eclesial que tem por finalidade motivar, planejar, organizar e executar iniciativas para a implantação e o funcionamento do dízimo, e acompanhar os membros da comunidade no que diz respeito à sua colaboração, em sintonia com a Pastoral de Conjunto.</a:t>
            </a:r>
          </a:p>
        </p:txBody>
      </p:sp>
    </p:spTree>
    <p:extLst>
      <p:ext uri="{BB962C8B-B14F-4D97-AF65-F5344CB8AC3E}">
        <p14:creationId xmlns:p14="http://schemas.microsoft.com/office/powerpoint/2010/main" val="2944758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10453</TotalTime>
  <Words>2243</Words>
  <Application>Microsoft Office PowerPoint</Application>
  <PresentationFormat>Apresentação na tela (4:3)</PresentationFormat>
  <Paragraphs>221</Paragraphs>
  <Slides>23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23</vt:i4>
      </vt:variant>
    </vt:vector>
  </HeadingPairs>
  <TitlesOfParts>
    <vt:vector size="28" baseType="lpstr">
      <vt:lpstr>Arial</vt:lpstr>
      <vt:lpstr>Calibri</vt:lpstr>
      <vt:lpstr>Calibri Light</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Andre Luiz</dc:creator>
  <cp:lastModifiedBy>Admin</cp:lastModifiedBy>
  <cp:revision>84</cp:revision>
  <dcterms:created xsi:type="dcterms:W3CDTF">2016-09-17T19:50:28Z</dcterms:created>
  <dcterms:modified xsi:type="dcterms:W3CDTF">2018-09-15T21:51:06Z</dcterms:modified>
</cp:coreProperties>
</file>