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8" r:id="rId13"/>
    <p:sldId id="285" r:id="rId14"/>
    <p:sldId id="286" r:id="rId15"/>
    <p:sldId id="269" r:id="rId16"/>
    <p:sldId id="271" r:id="rId17"/>
    <p:sldId id="273" r:id="rId18"/>
    <p:sldId id="279" r:id="rId19"/>
    <p:sldId id="280" r:id="rId20"/>
    <p:sldId id="281" r:id="rId21"/>
    <p:sldId id="282" r:id="rId22"/>
    <p:sldId id="283" r:id="rId23"/>
    <p:sldId id="284" r:id="rId24"/>
  </p:sldIdLst>
  <p:sldSz cx="10440988" cy="7561263"/>
  <p:notesSz cx="6858000" cy="9144000"/>
  <p:defaultTextStyle>
    <a:defPPr>
      <a:defRPr lang="pt-BR"/>
    </a:defPPr>
    <a:lvl1pPr marL="0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1444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2889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4333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5777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7221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8666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0110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1554" algn="l" defTabSz="9828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04" y="6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0440988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74577" y="76909"/>
            <a:ext cx="10291832" cy="73784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479140" y="3528589"/>
            <a:ext cx="7308692" cy="1764295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858" y="1597924"/>
            <a:ext cx="10301155" cy="168397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71858" y="1539949"/>
            <a:ext cx="10301155" cy="13294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71858" y="3281893"/>
            <a:ext cx="10301155" cy="12186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22050" y="1660358"/>
            <a:ext cx="9396889" cy="162077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69716" y="302805"/>
            <a:ext cx="2297017" cy="6451578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44099" y="302804"/>
            <a:ext cx="6351601" cy="6451578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044099" y="1596267"/>
            <a:ext cx="8874840" cy="5040842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0440988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74577" y="76909"/>
            <a:ext cx="10291832" cy="73784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66" y="1050176"/>
            <a:ext cx="8874840" cy="1501751"/>
          </a:xfrm>
        </p:spPr>
        <p:txBody>
          <a:bodyPr anchor="b" anchorCtr="0"/>
          <a:lstStyle>
            <a:lvl1pPr algn="l">
              <a:buNone/>
              <a:defRPr sz="45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4766" y="2809220"/>
            <a:ext cx="8874840" cy="1475496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13587" y="6805137"/>
            <a:ext cx="4567932" cy="504084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79258" y="2620565"/>
            <a:ext cx="10291995" cy="10081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78954" y="2581585"/>
            <a:ext cx="10292299" cy="504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77995" y="2722055"/>
            <a:ext cx="10293258" cy="504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67056" y="6845464"/>
            <a:ext cx="522049" cy="504084"/>
          </a:xfrm>
        </p:spPr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1044099" y="1596267"/>
            <a:ext cx="4280805" cy="5040842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33783" y="1596267"/>
            <a:ext cx="4280805" cy="5040842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099" y="301050"/>
            <a:ext cx="8874840" cy="126021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4099" y="1596267"/>
            <a:ext cx="4263403" cy="840140"/>
          </a:xfrm>
          <a:noFill/>
          <a:ln w="12700" cap="sq" cmpd="sng" algn="ctr">
            <a:noFill/>
            <a:prstDash val="solid"/>
          </a:ln>
        </p:spPr>
        <p:txBody>
          <a:bodyPr lIns="102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655535" y="1596267"/>
            <a:ext cx="4263403" cy="840140"/>
          </a:xfrm>
          <a:noFill/>
          <a:ln w="12700" cap="sq" cmpd="sng" algn="ctr">
            <a:noFill/>
            <a:prstDash val="solid"/>
          </a:ln>
        </p:spPr>
        <p:txBody>
          <a:bodyPr lIns="10287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1044099" y="2478414"/>
            <a:ext cx="4263403" cy="4284716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5655535" y="2478414"/>
            <a:ext cx="4263403" cy="4284716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0440988" cy="7561263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73087" y="76908"/>
            <a:ext cx="10291832" cy="737979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099" y="301050"/>
            <a:ext cx="8874840" cy="1260211"/>
          </a:xfrm>
        </p:spPr>
        <p:txBody>
          <a:bodyPr anchor="b" anchorCtr="0"/>
          <a:lstStyle>
            <a:lvl1pPr algn="l">
              <a:buNone/>
              <a:defRPr sz="45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044099" y="1764295"/>
            <a:ext cx="2175206" cy="4956828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3393321" y="1764295"/>
            <a:ext cx="6525618" cy="4956828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099" y="5403083"/>
            <a:ext cx="8352790" cy="575847"/>
          </a:xfrm>
        </p:spPr>
        <p:txBody>
          <a:bodyPr anchor="ctr">
            <a:noAutofit/>
          </a:bodyPr>
          <a:lstStyle>
            <a:lvl1pPr algn="l">
              <a:buNone/>
              <a:defRPr sz="32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4099" y="6004275"/>
            <a:ext cx="8352790" cy="75612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44099" y="6805137"/>
            <a:ext cx="4437420" cy="504084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67056" y="6845464"/>
            <a:ext cx="522049" cy="504084"/>
          </a:xfrm>
        </p:spPr>
        <p:txBody>
          <a:bodyPr/>
          <a:lstStyle/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77996" y="5163836"/>
            <a:ext cx="10284373" cy="10081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78226" y="5127364"/>
            <a:ext cx="10284144" cy="504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78228" y="5262701"/>
            <a:ext cx="10284141" cy="538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7997" y="73513"/>
            <a:ext cx="10278702" cy="50513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0440988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73087" y="76908"/>
            <a:ext cx="10291832" cy="737979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044099" y="302801"/>
            <a:ext cx="8874840" cy="1260211"/>
          </a:xfrm>
          <a:prstGeom prst="rect">
            <a:avLst/>
          </a:prstGeom>
        </p:spPr>
        <p:txBody>
          <a:bodyPr lIns="102870" tIns="51435" rIns="102870" bIns="10287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44099" y="1596267"/>
            <a:ext cx="8874840" cy="5040842"/>
          </a:xfrm>
          <a:prstGeom prst="rect">
            <a:avLst/>
          </a:prstGeom>
        </p:spPr>
        <p:txBody>
          <a:bodyPr lIns="102870" tIns="51435" rIns="102870" bIns="51435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047667" y="6826140"/>
            <a:ext cx="2827768" cy="525088"/>
          </a:xfrm>
          <a:prstGeom prst="rect">
            <a:avLst/>
          </a:prstGeom>
        </p:spPr>
        <p:txBody>
          <a:bodyPr lIns="102870" tIns="51435" rIns="102870" bIns="51435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515D157F-6640-4720-8C56-7F553B80111F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044099" y="6805137"/>
            <a:ext cx="4524428" cy="504084"/>
          </a:xfrm>
          <a:prstGeom prst="rect">
            <a:avLst/>
          </a:prstGeom>
        </p:spPr>
        <p:txBody>
          <a:bodyPr lIns="102870" tIns="51435" rIns="102870" bIns="51435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67056" y="6847144"/>
            <a:ext cx="522049" cy="504084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3ECA6-6F72-4F6D-82C7-9F6060039C6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8610" indent="-308610" algn="l" rtl="0" eaLnBrk="1" latinLnBrk="0" hangingPunct="1">
        <a:spcBef>
          <a:spcPts val="653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57175" algn="l" rtl="0" eaLnBrk="1" latinLnBrk="0" hangingPunct="1">
        <a:spcBef>
          <a:spcPts val="416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257175" algn="l" rtl="0" eaLnBrk="1" latinLnBrk="0" hangingPunct="1">
        <a:spcBef>
          <a:spcPts val="41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57175" algn="l" rtl="0" eaLnBrk="1" latinLnBrk="0" hangingPunct="1">
        <a:spcBef>
          <a:spcPts val="416"/>
        </a:spcBef>
        <a:buClr>
          <a:schemeClr val="accent3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57175" algn="l" rtl="0" eaLnBrk="1" latinLnBrk="0" hangingPunct="1">
        <a:spcBef>
          <a:spcPts val="416"/>
        </a:spcBef>
        <a:buClr>
          <a:schemeClr val="accent3"/>
        </a:buClr>
        <a:buFontTx/>
        <a:buChar char="o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indent="-257175" algn="l" rtl="0" eaLnBrk="1" latinLnBrk="0" hangingPunct="1">
        <a:spcBef>
          <a:spcPts val="416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0270" indent="-257175" algn="l" rtl="0" eaLnBrk="1" latinLnBrk="0" hangingPunct="1">
        <a:spcBef>
          <a:spcPts val="416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257175" algn="l" rtl="0" eaLnBrk="1" latinLnBrk="0" hangingPunct="1">
        <a:spcBef>
          <a:spcPts val="416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77490" indent="-257175" algn="l" rtl="0" eaLnBrk="1" latinLnBrk="0" hangingPunct="1">
        <a:spcBef>
          <a:spcPts val="416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2022" y="2556495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Arial Black" pitchFamily="34" charset="0"/>
              </a:rPr>
              <a:t>Paróquia Missionária: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pt-BR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Investindo </a:t>
            </a:r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 formação 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da </a:t>
            </a:r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pastoral do dízimo.</a:t>
            </a:r>
            <a:endParaRPr lang="pt-BR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252114" y="2844527"/>
            <a:ext cx="10693102" cy="4625975"/>
          </a:xfrm>
          <a:prstGeom prst="rect">
            <a:avLst/>
          </a:prstGeom>
        </p:spPr>
        <p:txBody>
          <a:bodyPr vert="horz" lIns="98289" tIns="49144" rIns="98289" bIns="49144" rtlCol="0">
            <a:noAutofit/>
          </a:bodyPr>
          <a:lstStyle>
            <a:lvl1pPr marL="0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1444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889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4333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5777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57221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8666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0110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1554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pt-BR" sz="3200" dirty="0" smtClean="0">
              <a:solidFill>
                <a:schemeClr val="tx1"/>
              </a:solidFill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pt-BR" sz="3200" dirty="0" smtClean="0">
                <a:solidFill>
                  <a:schemeClr val="tx1"/>
                </a:solidFill>
              </a:rPr>
              <a:t>A conversão pastoral sugere renovação missionária das </a:t>
            </a:r>
            <a:r>
              <a:rPr lang="pt-BR" sz="3200" dirty="0" err="1" smtClean="0">
                <a:solidFill>
                  <a:schemeClr val="tx1"/>
                </a:solidFill>
              </a:rPr>
              <a:t>comunidades,para</a:t>
            </a:r>
            <a:r>
              <a:rPr lang="pt-BR" sz="3200" dirty="0" smtClean="0">
                <a:solidFill>
                  <a:schemeClr val="tx1"/>
                </a:solidFill>
              </a:rPr>
              <a:t> passar de “uma pastoral de mera conservação para uma pastoral decididamente missionária.”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pt-BR" sz="3200" dirty="0" smtClean="0">
                <a:solidFill>
                  <a:schemeClr val="tx1"/>
                </a:solidFill>
              </a:rPr>
              <a:t> Isso supõe mudança de estruturas e métodos eclesiais, mas principalmente, exige uma </a:t>
            </a:r>
            <a:r>
              <a:rPr lang="pt-BR" sz="3200" b="1" dirty="0" smtClean="0">
                <a:solidFill>
                  <a:schemeClr val="tx1"/>
                </a:solidFill>
              </a:rPr>
              <a:t>nova atitude </a:t>
            </a:r>
            <a:r>
              <a:rPr lang="pt-BR" sz="3200" dirty="0" smtClean="0">
                <a:solidFill>
                  <a:schemeClr val="tx1"/>
                </a:solidFill>
              </a:rPr>
              <a:t>dos pastores, dos agentes de pastoral e dos membros das associações de fiéis e movimentos eclesiais.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934" y="1908423"/>
            <a:ext cx="9881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i="1" u="sng" dirty="0" smtClean="0"/>
              <a:t>O que nos fala o documento 100:</a:t>
            </a:r>
            <a:endParaRPr lang="pt-BR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3613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327"/>
            <a:ext cx="10440988" cy="57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dMRzitz0x70/TFYUkYcrCsI/AAAAAAAABBc/Kx7qGOQ3zS8/s1600/bom_pastor_voca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" y="3636615"/>
            <a:ext cx="4608512" cy="37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quidiocesedefortaleza.org.br/wp-content/uploads/2014/05/00000pastoraldodizi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27" y="3809611"/>
            <a:ext cx="32289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084" y="324247"/>
            <a:ext cx="503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UMA PASTORAL PARA PASTOREAR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09993" y="324247"/>
            <a:ext cx="4859344" cy="1040605"/>
          </a:xfrm>
          <a:prstGeom prst="rect">
            <a:avLst/>
          </a:prstGeom>
          <a:noFill/>
        </p:spPr>
        <p:txBody>
          <a:bodyPr wrap="square" lIns="89597" tIns="44799" rIns="89597" bIns="44799" rtlCol="0">
            <a:spAutoFit/>
          </a:bodyPr>
          <a:lstStyle/>
          <a:p>
            <a:pPr algn="ctr" defTabSz="963039"/>
            <a:r>
              <a:rPr lang="pt-BR" sz="308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UMA PASTORAL PARA PASTOREAR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6357" y="1875220"/>
            <a:ext cx="9331956" cy="17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08126"/>
            <a:r>
              <a:rPr lang="pt-BR" sz="3528" b="1" dirty="0">
                <a:solidFill>
                  <a:prstClr val="black"/>
                </a:solidFill>
              </a:rPr>
              <a:t>DÍZIMO</a:t>
            </a:r>
          </a:p>
          <a:p>
            <a:pPr algn="r" defTabSz="1008126"/>
            <a:r>
              <a:rPr lang="pt-BR" sz="3528" b="1" dirty="0">
                <a:solidFill>
                  <a:prstClr val="black"/>
                </a:solidFill>
              </a:rPr>
              <a:t>Algumas Estratégias para uma Ação Pastoral:</a:t>
            </a:r>
            <a:endParaRPr lang="pt-BR" sz="3528" b="1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6742" y="3621847"/>
            <a:ext cx="9685843" cy="484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1 – Conquiste  pessoas para </a:t>
            </a:r>
            <a:r>
              <a:rPr lang="pt-BR" sz="3087" dirty="0">
                <a:solidFill>
                  <a:prstClr val="black"/>
                </a:solidFill>
              </a:rPr>
              <a:t>a Pastoral do </a:t>
            </a:r>
            <a:r>
              <a:rPr lang="pt-BR" sz="3087" dirty="0">
                <a:solidFill>
                  <a:prstClr val="black"/>
                </a:solidFill>
              </a:rPr>
              <a:t>Dízimo. 1 </a:t>
            </a:r>
            <a:r>
              <a:rPr lang="pt-BR" sz="3087" dirty="0">
                <a:solidFill>
                  <a:prstClr val="black"/>
                </a:solidFill>
              </a:rPr>
              <a:t>a 2 agentes para cada múltiplo de 10 dizimistas</a:t>
            </a:r>
            <a:r>
              <a:rPr lang="pt-BR" sz="3087" dirty="0">
                <a:solidFill>
                  <a:prstClr val="black"/>
                </a:solidFill>
              </a:rPr>
              <a:t>.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2 – Curso de </a:t>
            </a:r>
            <a:r>
              <a:rPr lang="pt-BR" sz="3087" dirty="0">
                <a:solidFill>
                  <a:prstClr val="black"/>
                </a:solidFill>
              </a:rPr>
              <a:t>formação para os novos agentes </a:t>
            </a:r>
            <a:r>
              <a:rPr lang="pt-BR" sz="3087" dirty="0">
                <a:solidFill>
                  <a:prstClr val="black"/>
                </a:solidFill>
              </a:rPr>
              <a:t>(</a:t>
            </a:r>
            <a:r>
              <a:rPr lang="pt-BR" sz="3087" dirty="0">
                <a:solidFill>
                  <a:prstClr val="black"/>
                </a:solidFill>
              </a:rPr>
              <a:t>espiritualidade, história, conceito, bíblia, pastoral, </a:t>
            </a:r>
            <a:r>
              <a:rPr lang="pt-BR" sz="3087" dirty="0" err="1">
                <a:solidFill>
                  <a:prstClr val="black"/>
                </a:solidFill>
              </a:rPr>
              <a:t>etc</a:t>
            </a:r>
            <a:r>
              <a:rPr lang="pt-BR" sz="3087" dirty="0">
                <a:solidFill>
                  <a:prstClr val="black"/>
                </a:solidFill>
              </a:rPr>
              <a:t>)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3 – Escolha os </a:t>
            </a:r>
            <a:r>
              <a:rPr lang="pt-BR" sz="3087" dirty="0">
                <a:solidFill>
                  <a:prstClr val="black"/>
                </a:solidFill>
              </a:rPr>
              <a:t>agentes </a:t>
            </a:r>
            <a:r>
              <a:rPr lang="pt-BR" sz="3087" dirty="0">
                <a:solidFill>
                  <a:prstClr val="black"/>
                </a:solidFill>
              </a:rPr>
              <a:t>para ser missionários </a:t>
            </a:r>
            <a:r>
              <a:rPr lang="pt-BR" sz="3087" dirty="0">
                <a:solidFill>
                  <a:prstClr val="black"/>
                </a:solidFill>
              </a:rPr>
              <a:t>da </a:t>
            </a:r>
            <a:r>
              <a:rPr lang="pt-BR" sz="3087" dirty="0">
                <a:solidFill>
                  <a:prstClr val="black"/>
                </a:solidFill>
              </a:rPr>
              <a:t>pastoral.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4 – Preparar a equipe </a:t>
            </a:r>
            <a:r>
              <a:rPr lang="pt-BR" sz="3087" dirty="0">
                <a:solidFill>
                  <a:prstClr val="black"/>
                </a:solidFill>
              </a:rPr>
              <a:t>de </a:t>
            </a:r>
            <a:r>
              <a:rPr lang="pt-BR" sz="3087" dirty="0">
                <a:solidFill>
                  <a:prstClr val="black"/>
                </a:solidFill>
              </a:rPr>
              <a:t>plantão (atendimento) 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5 – Formação dos funcionários e lideranças da paróquia.</a:t>
            </a:r>
            <a:endParaRPr lang="pt-BR" sz="308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09993" y="324247"/>
            <a:ext cx="4859344" cy="1040605"/>
          </a:xfrm>
          <a:prstGeom prst="rect">
            <a:avLst/>
          </a:prstGeom>
          <a:noFill/>
        </p:spPr>
        <p:txBody>
          <a:bodyPr wrap="square" lIns="89597" tIns="44799" rIns="89597" bIns="44799" rtlCol="0">
            <a:spAutoFit/>
          </a:bodyPr>
          <a:lstStyle/>
          <a:p>
            <a:pPr algn="ctr" defTabSz="963039"/>
            <a:r>
              <a:rPr lang="pt-BR" sz="308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UMA PASTORAL PARA PASTOREAR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6357" y="1875220"/>
            <a:ext cx="9331956" cy="17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08126"/>
            <a:r>
              <a:rPr lang="pt-BR" sz="3528" b="1" dirty="0">
                <a:solidFill>
                  <a:prstClr val="black"/>
                </a:solidFill>
              </a:rPr>
              <a:t>DÍZIMO</a:t>
            </a:r>
          </a:p>
          <a:p>
            <a:pPr algn="r" defTabSz="1008126"/>
            <a:r>
              <a:rPr lang="pt-BR" sz="3528" b="1" dirty="0">
                <a:solidFill>
                  <a:prstClr val="black"/>
                </a:solidFill>
              </a:rPr>
              <a:t>Algumas Estratégias para uma Ação Pastoral:</a:t>
            </a:r>
            <a:endParaRPr lang="pt-BR" sz="3528" b="1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8908" y="3526445"/>
            <a:ext cx="9685843" cy="246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6 – </a:t>
            </a:r>
            <a:r>
              <a:rPr lang="pt-BR" sz="3087" dirty="0">
                <a:solidFill>
                  <a:prstClr val="black"/>
                </a:solidFill>
              </a:rPr>
              <a:t>implantar o dízimo mirim na </a:t>
            </a:r>
            <a:r>
              <a:rPr lang="pt-BR" sz="3087" dirty="0">
                <a:solidFill>
                  <a:prstClr val="black"/>
                </a:solidFill>
              </a:rPr>
              <a:t>paróquia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7 – formação nas diversas áreas da Catequese</a:t>
            </a:r>
            <a:endParaRPr lang="pt-BR" sz="3087" dirty="0">
              <a:solidFill>
                <a:prstClr val="black"/>
              </a:solidFill>
            </a:endParaRP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8 – Celebração do Mês do Dízimo.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9 – Encontro com todos os dizimistas</a:t>
            </a:r>
          </a:p>
          <a:p>
            <a:pPr marL="588074" indent="-588074" defTabSz="1008126"/>
            <a:r>
              <a:rPr lang="pt-BR" sz="3087" dirty="0">
                <a:solidFill>
                  <a:prstClr val="black"/>
                </a:solidFill>
              </a:rPr>
              <a:t>10 – Inserção dos dizimistas na ação pastoral</a:t>
            </a:r>
            <a:endParaRPr lang="pt-BR" sz="308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4979" y="3636615"/>
            <a:ext cx="77942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FORMAÇÃO E CAPACITTAÇÃO DOS AGENTES: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Espiritualidade do Dizimo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Conceito Bíblico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Pastoreio 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Comunicação e Marketing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Relações Humanas (acolhida)</a:t>
            </a:r>
          </a:p>
          <a:p>
            <a:pPr marL="342900" indent="-342900">
              <a:buFont typeface="Arial" charset="0"/>
              <a:buChar char="•"/>
            </a:pPr>
            <a:r>
              <a:rPr lang="pt-BR" sz="3200" b="1" dirty="0" smtClean="0"/>
              <a:t>História do Dizimo (Dizimo e Igreja)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86878" y="172508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PESSOAS QUE POSSAM DAR TESTEMUNHO DA EXPERIENCIA DE SER DIZIMISTA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451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61294" y="2814414"/>
            <a:ext cx="1895304" cy="5341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323710" y="3635059"/>
            <a:ext cx="1895304" cy="5341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65656" y="3635060"/>
            <a:ext cx="1895304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8166" y="3615263"/>
            <a:ext cx="1895304" cy="5341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79934" y="3610705"/>
            <a:ext cx="1895304" cy="534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365750" y="3636615"/>
            <a:ext cx="1895304" cy="5341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24150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84338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284390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344578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444630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504818" y="4614614"/>
            <a:ext cx="947652" cy="534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340174" y="558083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2556198" y="53648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2556198" y="57968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2556198" y="558083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2772222" y="558083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2772222" y="57968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2340174" y="53648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2772222" y="53648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2340174" y="57968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2556198" y="601287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348286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3564310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3564310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3564310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3780334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3780334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3348286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3780334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3348286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3564310" y="60848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4500414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4716438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4716438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4716438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4932462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4932462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4500414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4932462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4500414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4716438" y="60848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5580534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5796558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5796558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5796558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6012582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6012582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5580534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6012582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5580534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5796558" y="60848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/>
          <p:cNvSpPr/>
          <p:nvPr/>
        </p:nvSpPr>
        <p:spPr>
          <a:xfrm>
            <a:off x="6660654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6876678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6876678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6876678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7092702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7092702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6660654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7092702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6660654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6876678" y="60848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7740774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7956798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7956798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7956798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8172822" y="56528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8172822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7740774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8172822" y="543681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7740774" y="58688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7956798" y="60848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CaixaDeTexto 80"/>
          <p:cNvSpPr txBox="1"/>
          <p:nvPr/>
        </p:nvSpPr>
        <p:spPr>
          <a:xfrm>
            <a:off x="4356398" y="2886422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Coordenação </a:t>
            </a:r>
            <a:endParaRPr lang="pt-BR" sz="2000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251942" y="3668553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Comunidades</a:t>
            </a:r>
            <a:endParaRPr lang="pt-BR" sz="20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2412182" y="3576801"/>
            <a:ext cx="14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err="1" smtClean="0"/>
              <a:t>Plantao</a:t>
            </a:r>
            <a:r>
              <a:rPr lang="pt-BR" sz="1800" b="1" dirty="0" smtClean="0"/>
              <a:t> ou acolhida</a:t>
            </a:r>
            <a:endParaRPr lang="pt-BR" sz="1800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4518390" y="3636615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Missionaria</a:t>
            </a:r>
            <a:endParaRPr lang="pt-BR" sz="2000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6413694" y="3668553"/>
            <a:ext cx="1666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Comunicação</a:t>
            </a:r>
            <a:endParaRPr lang="pt-BR" sz="2000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8316838" y="3702088"/>
            <a:ext cx="1777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Administração</a:t>
            </a:r>
            <a:endParaRPr lang="pt-BR" sz="2000" b="1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493830" y="4539327"/>
            <a:ext cx="148630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Missionários </a:t>
            </a:r>
          </a:p>
          <a:p>
            <a:r>
              <a:rPr lang="pt-BR" dirty="0" smtClean="0"/>
              <a:t>da Pastoral</a:t>
            </a:r>
          </a:p>
          <a:p>
            <a:endParaRPr lang="pt-BR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660090" y="5484142"/>
            <a:ext cx="11760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Dizimistas</a:t>
            </a:r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3647558" y="1950318"/>
            <a:ext cx="3653278" cy="631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4" name="CaixaDeTexto 3"/>
          <p:cNvSpPr txBox="1"/>
          <p:nvPr/>
        </p:nvSpPr>
        <p:spPr>
          <a:xfrm>
            <a:off x="3647558" y="1996876"/>
            <a:ext cx="327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Pároco ou Vigário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84993" y="603568"/>
            <a:ext cx="4015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Quem cuida de quem?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472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926" y="326131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Plantão ou acolhida</a:t>
            </a:r>
            <a:endParaRPr lang="pt-BR" sz="3600" b="1" dirty="0"/>
          </a:p>
        </p:txBody>
      </p:sp>
      <p:pic>
        <p:nvPicPr>
          <p:cNvPr id="2050" name="Picture 2" descr="http://4.bp.blogspot.com/-etgcOIdsq10/TirquxQYKaI/AAAAAAAAB-w/eB-BK1eix6k/s320/P103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0" y="900311"/>
            <a:ext cx="7567964" cy="56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22" y="1648926"/>
            <a:ext cx="7630124" cy="47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220494" y="2916535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Missionaria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934" y="3060551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/>
              <a:t>Para cada 10 dizimistas alguém que possa cuidar 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4084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as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0" y="2737270"/>
            <a:ext cx="6120680" cy="35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80334" y="1037471"/>
            <a:ext cx="3031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Comunicação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942" y="2441164"/>
            <a:ext cx="2452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Quem pensa no dizimista: </a:t>
            </a:r>
          </a:p>
          <a:p>
            <a:pPr algn="ctr"/>
            <a:r>
              <a:rPr lang="pt-BR" sz="3200" dirty="0" smtClean="0"/>
              <a:t>o Que preparar? </a:t>
            </a:r>
          </a:p>
          <a:p>
            <a:pPr algn="ctr"/>
            <a:r>
              <a:rPr lang="pt-BR" sz="3200" dirty="0" smtClean="0"/>
              <a:t>O que mandar? </a:t>
            </a:r>
          </a:p>
          <a:p>
            <a:pPr algn="ctr"/>
            <a:r>
              <a:rPr lang="pt-BR" sz="3200" dirty="0" smtClean="0"/>
              <a:t>O que </a:t>
            </a:r>
            <a:r>
              <a:rPr lang="pt-BR" sz="3200" dirty="0" err="1" smtClean="0"/>
              <a:t>farlar</a:t>
            </a:r>
            <a:r>
              <a:rPr lang="pt-BR" sz="3200" dirty="0" smtClean="0"/>
              <a:t>?  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48686" y="2010481"/>
            <a:ext cx="283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Pode ser a PASCOM?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84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tcdn.com.br/img/img_prod/302647/2366_1_2013120609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84287"/>
            <a:ext cx="3734365" cy="37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4863653"/>
            <a:ext cx="1033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“Não nos serve uma simples administração. </a:t>
            </a:r>
            <a:endParaRPr lang="pt-BR" sz="3200" dirty="0" smtClean="0"/>
          </a:p>
          <a:p>
            <a:pPr algn="ctr"/>
            <a:r>
              <a:rPr lang="pt-BR" sz="3200" dirty="0" smtClean="0"/>
              <a:t>Constituamo-nos </a:t>
            </a:r>
            <a:r>
              <a:rPr lang="pt-BR" sz="3200" dirty="0"/>
              <a:t>em estado permanente de missão” </a:t>
            </a:r>
            <a:endParaRPr lang="pt-BR" sz="3200" dirty="0" smtClean="0"/>
          </a:p>
          <a:p>
            <a:pPr algn="r"/>
            <a:r>
              <a:rPr lang="pt-BR" sz="3200" dirty="0" smtClean="0"/>
              <a:t>EG </a:t>
            </a:r>
            <a:r>
              <a:rPr lang="pt-BR" sz="3200" dirty="0"/>
              <a:t>n 25</a:t>
            </a:r>
          </a:p>
        </p:txBody>
      </p:sp>
    </p:spTree>
    <p:extLst>
      <p:ext uri="{BB962C8B-B14F-4D97-AF65-F5344CB8AC3E}">
        <p14:creationId xmlns:p14="http://schemas.microsoft.com/office/powerpoint/2010/main" val="3997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15" y="1355035"/>
            <a:ext cx="6408711" cy="50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52342" y="1001092"/>
            <a:ext cx="3306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Administrativa</a:t>
            </a:r>
            <a:endParaRPr 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942" y="2844527"/>
            <a:ext cx="2880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/>
              <a:t>É necessário investir em toda ação da Pastoral do Dízimo</a:t>
            </a:r>
            <a:endParaRPr lang="pt-BR" sz="36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604870" y="219819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CAEP?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903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926" y="3532663"/>
            <a:ext cx="10225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 implantação do dízimo é agora colocada como meta a ser atingida por todas as Igrejas Particulares do Brasil. Essa meta não é uma mera exortação ou um objetivo desejável. As Igrejas Particulares “devem” buscá-la. </a:t>
            </a:r>
          </a:p>
          <a:p>
            <a:pPr algn="ctr"/>
            <a:r>
              <a:rPr lang="pt-BR" sz="3600" b="1" dirty="0" smtClean="0"/>
              <a:t>Documento nº8, pág. 9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4929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7926" y="3420591"/>
            <a:ext cx="10225136" cy="4056573"/>
          </a:xfrm>
          <a:prstGeom prst="rect">
            <a:avLst/>
          </a:prstGeom>
        </p:spPr>
        <p:txBody>
          <a:bodyPr vert="horz" lIns="98289" tIns="49144" rIns="98289" bIns="49144" rtlCol="0">
            <a:noAutofit/>
          </a:bodyPr>
          <a:lstStyle>
            <a:lvl1pPr marL="0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1444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889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4333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5777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57221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8666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0110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1554" indent="0" algn="ctr" defTabSz="98288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A conversão pessoal e a pastoral andam juntas, pois se fundam na experiência de Deus realizada por pessoas e comunidades. “Temos consciência de que a transformação das estruturas é uma expressão externa da conversão interior. Sabemos que esta conversão começa por nós mesmos. Sem o testemunho de uma Igreja convertida, vãs seriam nossas palavras de pastores.” ( Puebla)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zimocoraçã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450529" cy="756126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44230" y="1836415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/>
              <a:t>Obrigado!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2391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6108" y="361417"/>
            <a:ext cx="9145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DA MESMA FORMA QUE SOMOS CONVIDADOS A SAIR DAS SACRISTIAS PARA IRMOS EM MISSAO NAS PERIFERIAS DA HUMANIDADE. O DIZIMO TAMBEM DEVE SAIR DE DENTRO  DOS COFRES DOS TEMPLOS. POIS NÃO DEVOLVEMOS O DIZIMO PARA A IGREJA E SIM NA IGREJA. </a:t>
            </a:r>
          </a:p>
          <a:p>
            <a:pPr algn="ctr"/>
            <a:r>
              <a:rPr lang="pt-BR" sz="2800" b="1" dirty="0" smtClean="0"/>
              <a:t>“Pagai integralmente o Dizimo ao tesouro do templo, para que haja alimento na minha </a:t>
            </a:r>
            <a:r>
              <a:rPr lang="pt-BR" sz="2800" b="1" dirty="0" err="1" smtClean="0"/>
              <a:t>Casa”</a:t>
            </a:r>
            <a:r>
              <a:rPr lang="pt-BR" sz="2800" dirty="0" err="1" smtClean="0"/>
              <a:t>-ML</a:t>
            </a:r>
            <a:r>
              <a:rPr lang="pt-BR" sz="2800" dirty="0" smtClean="0"/>
              <a:t> 3,10.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6068" y="3924647"/>
            <a:ext cx="9865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POIS A IGREJA É A CASA DO DEUS AO QUAL RENDEMOS GRAÇAS POR TUDO QUE NOS FAZ: </a:t>
            </a:r>
            <a:r>
              <a:rPr lang="pt-BR" sz="2800" b="1" dirty="0"/>
              <a:t>“Então haverá um lugar que escolherá o Senhor vosso Deus para ali fazer habitar o seu nome; ali trareis tudo o que vos ordeno; os vossos holocaustos, e os vossos sacrifícios, e os vossos dízimos, e a oferta alçada da vossa mão, e toda a escolha dos vossos votos que fizerdes ao Senhor</a:t>
            </a:r>
            <a:r>
              <a:rPr lang="pt-BR" sz="2800" b="1" dirty="0" smtClean="0"/>
              <a:t>”</a:t>
            </a:r>
            <a:r>
              <a:rPr lang="pt-BR" sz="2800" dirty="0" smtClean="0"/>
              <a:t>  - </a:t>
            </a:r>
            <a:r>
              <a:rPr lang="pt-BR" sz="2800" dirty="0" err="1" smtClean="0"/>
              <a:t>Dt</a:t>
            </a:r>
            <a:r>
              <a:rPr lang="pt-BR" sz="2800" dirty="0" smtClean="0"/>
              <a:t> 12,11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145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QEBUPERIPFREQEBAREBUPEhQREBUXFBUXFhUVFBcYHCggGBolGxUTITEhJSorLi4uGB8zODcsNyg5LisBCgoKDg0OGhAQGiwkICQsLCssLCwsLCwsLDcsNCwsNCwsLCwsLCwsLCwuNzcsLCwsLSwsLCwsLCssLCwsLCwsLP/AABEIALwBDAMBIgACEQEDEQH/xAAbAAEAAQUBAAAAAAAAAAAAAAAABgECAwQFB//EAEAQAAIBAgQDBgMECAMJAAAAAAABAgMRBBIhMQVBUQYTImFxgTKRoRQjQvAHUmJyscHR8VOi4RUWM3OCkqOywv/EABgBAQEBAQEAAAAAAAAAAAAAAAABAwIE/8QAHxEBAQEAAgEFAQAAAAAAAAAAAAERAiEDIkFRYYES/9oADAMBAAIRAxEAPwD3EAAAAAAAAAAAAAAAAAAAAAAAAAAAAAAAAAAAAAAAAAAAAAAAAAAAAAAAAAxVq6jvvyQGUtlNLdperNCVeUtNk1JadV+X0MXe3b/5cZK228vKXT6gOGdoKOIqzo03LNSck8ytGWV5ZOOutn1sdY8n4JXeH4nWi7+HGVHrf4Ksnd68rTv7HrBl4ud5bL7Vr5eE45Z7wABqyAa2Bx1OunKlJSUZShK26cXZpr291ZrRmyAAAApKSSbbSSV23okvM5fFuO08O1BvNUk4xUVycnaOd7RTbW+r5EUq4p46pOlVq3yLPGnHw0nGylGUVfxfvPMtHawTUqw/aGjUrKjTcpXv44r7q/KKl+JvXVXWj1OsebUazow7nInXlJuEcMnKatbK2tXdWWr0PQeHVZzpQnUg4VJQi5wbTcZW1WjaJCXWwACqAAAAAAAAAAAAAAAAAFlSoo7sC81quMSdkm3e2n59DWrYhz05O6t+fzqvUxZb+rjf3i/7/wBQMzxUpbWSbktNXp/DRM0K3EaUbqdWEZpRk1KVnf4kv7fQ25NavTRxkrtXs9H1e1yLcazQxFS1OrJylFwlClOV/AtE7brX5ktHWxPH6MPhk6jUs0VSV+Wvi2XM0uzfFniMRVvyhT0g3KMUnJ5fN2evqR2hwzF4hqLjKNpO7tKjBK20nKz09PYlnZ3g0cNTaVnKos0nGM3HR/DG1tFrrz+SUm1ES7Y0O5x/ebd9Shmdra2dNv8A8cfmencLxPe0KdX/ABKcJP1aTf1PP/0nUfuqVa1sueLsrb5Zrm/1J/Mkn6OcZ3vD6b5wlUg/aTa+jRlw68t+3o53fHPpJjmdosesPh5VHmt4YtwjKTipOzk7LRJXd9jplGjdg89qcR+z0JYqWVTqVnTwbwrd5wa8CmndSd9LaroiR0OOTjkp1IxnVdNznGneElbdpSSUlfTNdJ2diuL7KUJSjOCyZKiq5ElKi5a+LI/her1jbfmaXDeD18NWnWnnxEpRUKbjOnHJFdYvKnK1lmvyDnt1cPx+M5KnGnWzNpNNU9Lu121O1l5XOucXgtKak4yp1owUnNSrTjKUpS0skpOySv8AQ7QWIR264elGfip06VeLbm08yrxce7enJpST57WMXBezNWvUji6s6tJulkcUoKo07XaeW8b+eqXQm9fDxqZc8YyySU45le0le0l56sygxoYfCUMHTbjGNOEVmnJ6t25yk9ZMv4Tj44mjGvBNRnmspb+GTjr56ES/SbUmlRUpzhhnGu6uTSTnBRnBJ9cqq2HYbjDjTcakVTp1Z5qCk9YufKf6qk9V5362AnIOasfPIpunTjmSfiq8nz0icjinGrNwzOcou06VBNO3nJ78r2Of6hbjtYfH560oK2RRtGXWSbz28tV8mb5D+y+Gr1K/fTajSg2owilk2klFPm1m1f7KXpMCykugAKoAAAAAAAAUlKyu9kVNLiM9o9bt7ctlr5gWVsdfSN0urWvqjWy31e70vvqun55FdF0t4ly5vTWy6Jbova/zf2fS/wCLmwLfP0f87f8AroXdL7ZmtbW19Xa+j6sxzqW6K6e+ytrZ/TSy22ZWlSnPWKsmo6y026c2ttNvQDIlok21dShvJLT0SXUszaX08UFLTRXj1s2+a3aNiPD3vns75vDG3K3X1+ZfDh8d25vfd23d3tYDSbu7RV2pRlFJaJPR+S/F033MkcDUdm8is5PxeJ630vbz6s6dOCirJJLotC4CMdpezs8ThKlGLp53FunuvEtYq/LpfzOX+iCEqeDnSm1mVd1LLlGcIpJ+d4SJ2Qrsz9xxLE4fZSlUcfdqrBL/AKak/kZc+uUv414d8bP1NQAasgAAAABz+NcVjhqeZ6zldU4Xs5P+SXN/2HAMc6+Hp1ZWzuNqiWynHSaXumRX9IOAqd7TxEG8rjGnLS6TjJzSt+0nJesUuZd2W4pk8STyT1qw3dNp5c3vpp/Q53tN7S3inD4Yim6VRXTaa6qUXeMl6MiHC+BuliJrF1HKWWcMPFRUYSjK7eWXN7Jp66LSzu5vSqKSUotNPZrVFK9CNSOWcYyi91JXR0Ik+F1a1HLJfdZvDTxGkouLsopxfw3tbf22XbwfAqcFeSzNpZlooX9IpZl63NrCcOjSk3GVRrlGc3OMXrqr631tqzcJkSRSMUlZJJLRJaIq2DHXpKcJQlfLOLjKzadmrOzWqK6QjC9qJRr4iqpZ6MZRdSnN5cicfBKnJ6axjdra99ucqwvGqNSMZZ8mdJxVX7uTvta+j9rkL4r2LrRhGhCUquGVeFRu/wB+oK6cJp6TWvxLXy5mbgtRzxUlXSo06dNwyVamVzk3ZunFv4fPTppYJqfJ31X0KkUwvDKSnOVSFJK96UYyTVTpdOPNpbEnw9JQhGEUkoRUUkrJJKysgS6yAAKAAAYsRQU1rdNbNboygDl1OHT/AAzjfW1042v6fll0cBPW8oK7v4U35eX5Z0gBq0cBGLu7yd73lrb0WxtAAWVqqirs0amLb8l0Ro4zG55N8lpH0Nf7QB0XUKxrtbN/yOb9oHfgd7DYtS8L0l9H6ET7Q/ccUoV9lVjBP1hJ05v/ALKsfkb3f809VqjS7eR73C0cQtHCsoyfRVE4P/PkM/LPTvx208V9WfPSaA1uGYnvaNOr/iU4Sfq0m18zZNJdZ3oAAAAAY8RQjUi4TScZKzTIXxbgVXDz76jJp7Z7Zll/VqLl+9azsr2JwCWalmuBwyLnRjUjejWn+GMlON1u5JeFqyWvnY7yMdLDQg3KMIRcvicYpN+tjKJMIAAqgAAFlSmpK0kmukkmvqXgDThwqgpKSoUFJNNNUoKSa1TTtozcAAAAAAAAAAAAAYsW7U5tbqErfJmUNAQR4gteINfjWHeHqum75d6b6xe3utmc/wC0gdf7QVWION9pK/aQO0sQdGvh3X4ZXhzcajp/vQtKH+dIiscQ21GKblJpRS3beiSJF2lpzw+DoUYytLvLza2btKTXpmf0JZsxZcuul2HrN4Xu5KUZUqk4NSTUle01dPynb2JAeedjeNNKpnleo6rU+nh0jp6WJ9hq6qRUlzJwmcZF53eVrKADpyAAAAAAAAAAAAAAAAAAAAAAAAAAAAAAAA0uK8Mp4mGSovOMlpKL6pnn/GuzlfD3lbvKa/HBapftR3X1Xmemmvj8R3dNz57L1ewHj+dm1w/A1cRLJShKT5vaMfOTeiJTCNLmo+5sQisrjSqTpZtW6btr6f0Az8K4LSwEPtFecXUS+L8Mb8qa3b89/QjfaDi08ZUjGKahFvu489d5S9vkbWI4LWnLWrGa/WnKV/k7mbD4SlhbylPPOSttZb3sl6pfIDBh+ytNSjNVKsZOSdXK14lazsmtOROsDRhCmo0/hW2rb87t8yH0+MQkrpnd7NYzvYztqouOvK7Tuv4EkxbddoAFQAAAAAAAAAAAAAAAAAAAAAAAAAAAAAAAAOP2kfgiusn9F/qdg4naOfwL95/w/wBQIticC3rGUk/Zo506lam+q8tCSWuYquHTA1eE4PE4lXg4RinaTlJ3Xslcl3CuDwoeL46j3nJa+kV+FHJ7NPJVcOU4v5x1X0uSgDhdpOzcMXRnGCp0603BqqoLP4Zpu7Vm7pNb8zocGwP2ehToZlLu4qOZRy3tztd6m6CZ3q71gACoAAAAAAAAAAAAAAAAAAAAAAAAAAAAAAAAEc7VvLKnLk1Je6syRkV7Y1s6UE/gd/f+wGlRrXM+a5GYY5wdmbtDiN+YEj4LQf2hPlGMpN8ulvr9CTEMweOad0/kSvAYjvIKXPZ+qA2AAAAAAAAAAAAAAAAAAAAAAAAAAAAAAAAADm8YxuSORPxNa+SA0OKcV8Vot2js116m7wTiaq025NXhLK23a6tdP89CG4/EW9X8zYweAxWXw0Klnr4nCD+UmmBKsfxaME1F3fXkiIcRxd76m3/sPFz3jTj+/UX/AM3NzB9jVe+IquX7FNZY+jk9WvSwEXwXDamLqZKS0XxzfwR9X18tyX/7mUO6UE5qol/xE9W/OO1vL6kgw2GhSioU4xjFbKKsjKB55UwVTDVO6qa84yXwyXVf0Jb2bl93Jft/yQ7SYZTo5vxU5RkvdqLX1+hr8KrdzGV1fNZrlr5/QDuTqJbtK+1y4jNXGvO5Ser+SXRG7gOJpyjDdydklv6gdkAAAAAAAAAAAAAAAAAAAAAAAAFtxcCouW3FwFaTUW0rtRbS6tLRHnuL4u3N95mjO+sZpxkvZnoOYx16MJq04Qkuk4qS+oER7JYNVqzryV40vh6Z3t8lf5omtzDSjGCyxUYxWyikkvZF2cDJcXMecpnAy3FzFnGcDR49iMlNJ7Tkk/bW30+hwamL030JDxTCqvSdO9m9YvpJbP8APVnH4Z2etriJRlbaEG8nrJtJv0/iBz8FhauJl934YX8VSS8PpFfiZK+G8Mp4deBNyfxTlrOXq+S8loZ4tJJKySVklokvIrnAy3FzHnGYDJcXMeYrmAvuLllxcC+4uW3FwLgW3K3AqClxcCpUtAFwKACoKADHcpmLSjAq5FrmUZRoC2VYxSxPkZXEtcUBheKfQp9oZmcEUyIDF37HfMyZSmUC3vmU75l+UZEBjeJKfazJ3aHdoC1YovjXCgi9RArGozIpFqRegKplyZai4CtytyhUCoKFUBUFCoFQUAFQABUFCo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QAAAQABAAD/2wCEAAkGBxQQEBUPERIPFREQEBAREBUPEhQREBUXFBUXFhUVFBcYHCggGBolGxUTITEhJSorLi4uGB8zODcsNyg5LisBCgoKDg0OGhAQGiwkICQsLCssLCwsLCwsLDcsNCwsNCwsLCwsLCwsLCwuNzcsLCwsLSwsLCwsLCssLCwsLCwsLP/AABEIALwBDAMBIgACEQEDEQH/xAAbAAEAAQUBAAAAAAAAAAAAAAAABgECAwQFB//EAEAQAAIBAgQDBgMECAMJAAAAAAABAgMRBBIhMQVBUQYTImFxgTKRoRQjQvAHUmJyscHR8VOi4RUWM3OCkqOywv/EABgBAQEBAQEAAAAAAAAAAAAAAAABAwIE/8QAHxEBAQEAAgEFAQAAAAAAAAAAAAERAiEDIkFRYYES/9oADAMBAAIRAxEAPwD3EAAAAAAAAAAAAAAAAAAAAAAAAAAAAAAAAAAAAAAAAAAAAAAAAAAAAAAAAAxVq6jvvyQGUtlNLdperNCVeUtNk1JadV+X0MXe3b/5cZK228vKXT6gOGdoKOIqzo03LNSck8ytGWV5ZOOutn1sdY8n4JXeH4nWi7+HGVHrf4Ksnd68rTv7HrBl4ud5bL7Vr5eE45Z7wABqyAa2Bx1OunKlJSUZShK26cXZpr291ZrRmyAAAApKSSbbSSV23okvM5fFuO08O1BvNUk4xUVycnaOd7RTbW+r5EUq4p46pOlVq3yLPGnHw0nGylGUVfxfvPMtHawTUqw/aGjUrKjTcpXv44r7q/KKl+JvXVXWj1OsebUazow7nInXlJuEcMnKatbK2tXdWWr0PQeHVZzpQnUg4VJQi5wbTcZW1WjaJCXWwACqAAAAAAAAAAAAAAAAAFlSoo7sC81quMSdkm3e2n59DWrYhz05O6t+fzqvUxZb+rjf3i/7/wBQMzxUpbWSbktNXp/DRM0K3EaUbqdWEZpRk1KVnf4kv7fQ25NavTRxkrtXs9H1e1yLcazQxFS1OrJylFwlClOV/AtE7brX5ktHWxPH6MPhk6jUs0VSV+Wvi2XM0uzfFniMRVvyhT0g3KMUnJ5fN2evqR2hwzF4hqLjKNpO7tKjBK20nKz09PYlnZ3g0cNTaVnKos0nGM3HR/DG1tFrrz+SUm1ES7Y0O5x/ebd9Shmdra2dNv8A8cfmencLxPe0KdX/ABKcJP1aTf1PP/0nUfuqVa1sueLsrb5Zrm/1J/Mkn6OcZ3vD6b5wlUg/aTa+jRlw68t+3o53fHPpJjmdosesPh5VHmt4YtwjKTipOzk7LRJXd9jplGjdg89qcR+z0JYqWVTqVnTwbwrd5wa8CmndSd9LaroiR0OOTjkp1IxnVdNznGneElbdpSSUlfTNdJ2diuL7KUJSjOCyZKiq5ElKi5a+LI/her1jbfmaXDeD18NWnWnnxEpRUKbjOnHJFdYvKnK1lmvyDnt1cPx+M5KnGnWzNpNNU9Lu121O1l5XOucXgtKak4yp1owUnNSrTjKUpS0skpOySv8AQ7QWIR264elGfip06VeLbm08yrxce7enJpST57WMXBezNWvUji6s6tJulkcUoKo07XaeW8b+eqXQm9fDxqZc8YyySU45le0le0l56sygxoYfCUMHTbjGNOEVmnJ6t25yk9ZMv4Tj44mjGvBNRnmspb+GTjr56ES/SbUmlRUpzhhnGu6uTSTnBRnBJ9cqq2HYbjDjTcakVTp1Z5qCk9YufKf6qk9V5362AnIOasfPIpunTjmSfiq8nz0icjinGrNwzOcou06VBNO3nJ78r2Of6hbjtYfH560oK2RRtGXWSbz28tV8mb5D+y+Gr1K/fTajSg2owilk2klFPm1m1f7KXpMCykugAKoAAAAAAAAUlKyu9kVNLiM9o9bt7ctlr5gWVsdfSN0urWvqjWy31e70vvqun55FdF0t4ly5vTWy6Jbova/zf2fS/wCLmwLfP0f87f8AroXdL7ZmtbW19Xa+j6sxzqW6K6e+ytrZ/TSy22ZWlSnPWKsmo6y026c2ttNvQDIlok21dShvJLT0SXUszaX08UFLTRXj1s2+a3aNiPD3vns75vDG3K3X1+ZfDh8d25vfd23d3tYDSbu7RV2pRlFJaJPR+S/F033MkcDUdm8is5PxeJ630vbz6s6dOCirJJLotC4CMdpezs8ThKlGLp53FunuvEtYq/LpfzOX+iCEqeDnSm1mVd1LLlGcIpJ+d4SJ2Qrsz9xxLE4fZSlUcfdqrBL/AKak/kZc+uUv414d8bP1NQAasgAAAABz+NcVjhqeZ6zldU4Xs5P+SXN/2HAMc6+Hp1ZWzuNqiWynHSaXumRX9IOAqd7TxEG8rjGnLS6TjJzSt+0nJesUuZd2W4pk8STyT1qw3dNp5c3vpp/Q53tN7S3inD4Yim6VRXTaa6qUXeMl6MiHC+BuliJrF1HKWWcMPFRUYSjK7eWXN7Jp66LSzu5vSqKSUotNPZrVFK9CNSOWcYyi91JXR0Ik+F1a1HLJfdZvDTxGkouLsopxfw3tbf22XbwfAqcFeSzNpZlooX9IpZl63NrCcOjSk3GVRrlGc3OMXrqr631tqzcJkSRSMUlZJJLRJaIq2DHXpKcJQlfLOLjKzadmrOzWqK6QjC9qJRr4iqpZ6MZRdSnN5cicfBKnJ6axjdra99ucqwvGqNSMZZ8mdJxVX7uTvta+j9rkL4r2LrRhGhCUquGVeFRu/wB+oK6cJp6TWvxLXy5mbgtRzxUlXSo06dNwyVamVzk3ZunFv4fPTppYJqfJ31X0KkUwvDKSnOVSFJK96UYyTVTpdOPNpbEnw9JQhGEUkoRUUkrJJKysgS6yAAKAAAYsRQU1rdNbNboygDl1OHT/AAzjfW1042v6fll0cBPW8oK7v4U35eX5Z0gBq0cBGLu7yd73lrb0WxtAAWVqqirs0amLb8l0Ro4zG55N8lpH0Nf7QB0XUKxrtbN/yOb9oHfgd7DYtS8L0l9H6ET7Q/ccUoV9lVjBP1hJ05v/ALKsfkb3f809VqjS7eR73C0cQtHCsoyfRVE4P/PkM/LPTvx208V9WfPSaA1uGYnvaNOr/iU4Sfq0m18zZNJdZ3oAAAAAY8RQjUi4TScZKzTIXxbgVXDz76jJp7Z7Zll/VqLl+9azsr2JwCWalmuBwyLnRjUjejWn+GMlON1u5JeFqyWvnY7yMdLDQg3KMIRcvicYpN+tjKJMIAAqgAAFlSmpK0kmukkmvqXgDThwqgpKSoUFJNNNUoKSa1TTtozcAAAAAAAAAAAAAYsW7U5tbqErfJmUNAQR4gteINfjWHeHqum75d6b6xe3utmc/wC0gdf7QVWION9pK/aQO0sQdGvh3X4ZXhzcajp/vQtKH+dIiscQ21GKblJpRS3beiSJF2lpzw+DoUYytLvLza2btKTXpmf0JZsxZcuul2HrN4Xu5KUZUqk4NSTUle01dPynb2JAeedjeNNKpnleo6rU+nh0jp6WJ9hq6qRUlzJwmcZF53eVrKADpyAAAAAAAAAAAAAAAAAAAAAAAAAAAAAAAA0uK8Mp4mGSovOMlpKL6pnn/GuzlfD3lbvKa/HBapftR3X1Xmemmvj8R3dNz57L1ewHj+dm1w/A1cRLJShKT5vaMfOTeiJTCNLmo+5sQisrjSqTpZtW6btr6f0Az8K4LSwEPtFecXUS+L8Mb8qa3b89/QjfaDi08ZUjGKahFvu489d5S9vkbWI4LWnLWrGa/WnKV/k7mbD4SlhbylPPOSttZb3sl6pfIDBh+ytNSjNVKsZOSdXK14lazsmtOROsDRhCmo0/hW2rb87t8yH0+MQkrpnd7NYzvYztqouOvK7Tuv4EkxbddoAFQAAAAAAAAAAAAAAAAAAAAAAAAAAAAAAAAOP2kfgiusn9F/qdg4naOfwL95/w/wBQIticC3rGUk/Zo506lam+q8tCSWuYquHTA1eE4PE4lXg4RinaTlJ3Xslcl3CuDwoeL46j3nJa+kV+FHJ7NPJVcOU4v5x1X0uSgDhdpOzcMXRnGCp0603BqqoLP4Zpu7Vm7pNb8zocGwP2ehToZlLu4qOZRy3tztd6m6CZ3q71gACoAAAAAAAAAAAAAAAAAAAAAAAAAAAAAAAAEc7VvLKnLk1Je6syRkV7Y1s6UE/gd/f+wGlRrXM+a5GYY5wdmbtDiN+YEj4LQf2hPlGMpN8ulvr9CTEMweOad0/kSvAYjvIKXPZ+qA2AAAAAAAAAAAAAAAAAAAAAAAAAAAAAAAAADm8YxuSORPxNa+SA0OKcV8Vot2js116m7wTiaq025NXhLK23a6tdP89CG4/EW9X8zYweAxWXw0Klnr4nCD+UmmBKsfxaME1F3fXkiIcRxd76m3/sPFz3jTj+/UX/AM3NzB9jVe+IquX7FNZY+jk9WvSwEXwXDamLqZKS0XxzfwR9X18tyX/7mUO6UE5qol/xE9W/OO1vL6kgw2GhSioU4xjFbKKsjKB55UwVTDVO6qa84yXwyXVf0Jb2bl93Jft/yQ7SYZTo5vxU5RkvdqLX1+hr8KrdzGV1fNZrlr5/QDuTqJbtK+1y4jNXGvO5Ser+SXRG7gOJpyjDdydklv6gdkAAAAAAAAAAAAAAAAAAAAAAAAFtxcCouW3FwFaTUW0rtRbS6tLRHnuL4u3N95mjO+sZpxkvZnoOYx16MJq04Qkuk4qS+oER7JYNVqzryV40vh6Z3t8lf5omtzDSjGCyxUYxWyikkvZF2cDJcXMecpnAy3FzFnGcDR49iMlNJ7Tkk/bW30+hwamL030JDxTCqvSdO9m9YvpJbP8APVnH4Z2etriJRlbaEG8nrJtJv0/iBz8FhauJl934YX8VSS8PpFfiZK+G8Mp4deBNyfxTlrOXq+S8loZ4tJJKySVklokvIrnAy3FzHnGYDJcXMeYrmAvuLllxcC+4uW3FwLgW3K3AqClxcCpUtAFwKACoKADHcpmLSjAq5FrmUZRoC2VYxSxPkZXEtcUBheKfQp9oZmcEUyIDF37HfMyZSmUC3vmU75l+UZEBjeJKfazJ3aHdoC1YovjXCgi9RArGozIpFqRegKplyZai4CtytyhUCoKFUBUFCoFQUAFQABUFCo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9" y="3636615"/>
            <a:ext cx="4612852" cy="32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4321" y="2087557"/>
            <a:ext cx="3950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EQUIPE DE CAPTAÇÃO DE</a:t>
            </a:r>
          </a:p>
          <a:p>
            <a:pPr algn="ctr"/>
            <a:r>
              <a:rPr lang="pt-BR" sz="2800" b="1" dirty="0" smtClean="0"/>
              <a:t>RECURSOS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06552" y="2101202"/>
            <a:ext cx="417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PASTORAL DE COMUNHAO</a:t>
            </a:r>
            <a:endParaRPr lang="pt-BR" sz="2800" b="1" dirty="0"/>
          </a:p>
        </p:txBody>
      </p:sp>
      <p:pic>
        <p:nvPicPr>
          <p:cNvPr id="9" name="Picture 2" descr="http://www.diocese-sjc.org.br/wp-content/uploads/2013/11/dizimo-comunidade-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14" y="3479494"/>
            <a:ext cx="3103003" cy="35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415175" cy="7561263"/>
          </a:xfrm>
          <a:prstGeom prst="rect">
            <a:avLst/>
          </a:prstGeom>
        </p:spPr>
      </p:pic>
      <p:pic>
        <p:nvPicPr>
          <p:cNvPr id="1030" name="Picture 6" descr="http://2.bp.blogspot.com/-Pu8xk4mX9MM/TjioHlI5WAI/AAAAAAAAAE0/_ah4dXv3CY0/s1600/jesus_discipulo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440990" cy="78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107801"/>
            <a:ext cx="710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A exemplo de Jesus organizar pastoral.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2917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415175" cy="7561263"/>
          </a:xfrm>
          <a:prstGeom prst="rect">
            <a:avLst/>
          </a:prstGeom>
        </p:spPr>
      </p:pic>
      <p:pic>
        <p:nvPicPr>
          <p:cNvPr id="3074" name="Picture 2" descr="https://lh4.googleusercontent.com/-ODkVzu8-1CE/TYz7xIUvIEI/AAAAAAAAAnM/-dg6rga6zO0/s1600/D%25C3%25ADzimo+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98" y="-323825"/>
            <a:ext cx="10657184" cy="78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988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rquidiocesedefortaleza.org.br/wp-content/uploads/2014/05/00000pastoraldodizi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85" y="1188343"/>
            <a:ext cx="32289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ucrs.br/pastoral/img/fot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0" y="3564607"/>
            <a:ext cx="10476807" cy="3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6412" y="2265323"/>
            <a:ext cx="5544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INVESTIR NA</a:t>
            </a:r>
            <a:endParaRPr lang="pt-BR" sz="5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10185" y="2268463"/>
            <a:ext cx="3418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PASTORAL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613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415175" cy="7561263"/>
          </a:xfrm>
          <a:prstGeom prst="rect">
            <a:avLst/>
          </a:prstGeom>
        </p:spPr>
      </p:pic>
      <p:pic>
        <p:nvPicPr>
          <p:cNvPr id="6146" name="Picture 2" descr="http://comissaojusticaepazdf.org.br/wp/wp-content/uploads/2015/05/FullSizeRender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0"/>
            <a:ext cx="1043786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aroquiastaritadecassia.org.br/wp-content/uploads/2015/01/10957215_899608646725986_1651345810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25" y="-35793"/>
            <a:ext cx="7730164" cy="25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650</TotalTime>
  <Words>620</Words>
  <Application>Microsoft Office PowerPoint</Application>
  <PresentationFormat>Personalizar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Franklin Gothic Book</vt:lpstr>
      <vt:lpstr>Perpetua</vt:lpstr>
      <vt:lpstr>Times New Roman</vt:lpstr>
      <vt:lpstr>Wingdings 2</vt:lpstr>
      <vt:lpstr>Capital Próprio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Criação 2</dc:creator>
  <cp:lastModifiedBy>Administração</cp:lastModifiedBy>
  <cp:revision>40</cp:revision>
  <dcterms:created xsi:type="dcterms:W3CDTF">2015-06-11T14:09:53Z</dcterms:created>
  <dcterms:modified xsi:type="dcterms:W3CDTF">2019-10-18T20:04:23Z</dcterms:modified>
</cp:coreProperties>
</file>