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1" r:id="rId3"/>
    <p:sldId id="282" r:id="rId4"/>
    <p:sldId id="283" r:id="rId5"/>
    <p:sldId id="284" r:id="rId6"/>
    <p:sldId id="297" r:id="rId7"/>
    <p:sldId id="285" r:id="rId8"/>
    <p:sldId id="299" r:id="rId9"/>
    <p:sldId id="300" r:id="rId10"/>
    <p:sldId id="286" r:id="rId11"/>
    <p:sldId id="289" r:id="rId12"/>
    <p:sldId id="287" r:id="rId13"/>
    <p:sldId id="291" r:id="rId14"/>
    <p:sldId id="292" r:id="rId15"/>
    <p:sldId id="293" r:id="rId16"/>
    <p:sldId id="294" r:id="rId17"/>
    <p:sldId id="295" r:id="rId18"/>
    <p:sldId id="296" r:id="rId19"/>
    <p:sldId id="29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018552" y="978795"/>
            <a:ext cx="8574622" cy="1858374"/>
          </a:xfrm>
        </p:spPr>
        <p:txBody>
          <a:bodyPr/>
          <a:lstStyle/>
          <a:p>
            <a:pPr algn="ctr"/>
            <a:r>
              <a:rPr lang="pt-BR" dirty="0" smtClean="0"/>
              <a:t>A IGREJA NAS CASAS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541135" y="3635659"/>
            <a:ext cx="6987645" cy="1388534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</a:rPr>
              <a:t>Números 73 a 123 das DGAE</a:t>
            </a:r>
          </a:p>
          <a:p>
            <a:endParaRPr lang="pt-BR" sz="3200" b="1" dirty="0"/>
          </a:p>
          <a:p>
            <a:r>
              <a:rPr lang="pt-BR" sz="3200" b="1" dirty="0" smtClean="0"/>
              <a:t>Dom Leomar Brustolin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206553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73287" y="0"/>
            <a:ext cx="10018713" cy="1752599"/>
          </a:xfrm>
        </p:spPr>
        <p:txBody>
          <a:bodyPr/>
          <a:lstStyle/>
          <a:p>
            <a:r>
              <a:rPr lang="pt-BR" dirty="0" smtClean="0"/>
              <a:t>COMO SE FORMAM?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606085" y="1558344"/>
            <a:ext cx="8384145" cy="5138669"/>
          </a:xfrm>
        </p:spPr>
        <p:txBody>
          <a:bodyPr>
            <a:normAutofit/>
          </a:bodyPr>
          <a:lstStyle/>
          <a:p>
            <a:pPr lvl="0" fontAlgn="base">
              <a:buFont typeface="Wingdings" panose="05000000000000000000" pitchFamily="2" charset="2"/>
              <a:buChar char="ü"/>
            </a:pPr>
            <a:r>
              <a:rPr lang="pt-BR" dirty="0"/>
              <a:t>em ruas, condomínios, aglomerados, edifícios, unidades habitacionais, bairros populares, povoados, aldeias e grupos por afinidades</a:t>
            </a:r>
          </a:p>
          <a:p>
            <a:pPr lvl="0" fontAlgn="base">
              <a:buFont typeface="Wingdings" panose="05000000000000000000" pitchFamily="2" charset="2"/>
              <a:buChar char="ü"/>
            </a:pPr>
            <a:r>
              <a:rPr lang="pt-BR" dirty="0"/>
              <a:t>pessoas que se reúnem, movidas pela fé em Jesus Cristo, para a escuta da Palavra, para viver a fé cristã numa sociedade de contrastes </a:t>
            </a:r>
          </a:p>
          <a:p>
            <a:pPr lvl="0" fontAlgn="base">
              <a:buFont typeface="Wingdings" panose="05000000000000000000" pitchFamily="2" charset="2"/>
              <a:buChar char="ü"/>
            </a:pPr>
            <a:r>
              <a:rPr lang="pt-BR" dirty="0"/>
              <a:t>vencem o anonimato e a solidão</a:t>
            </a:r>
          </a:p>
          <a:p>
            <a:pPr lvl="0" fontAlgn="base">
              <a:buFont typeface="Wingdings" panose="05000000000000000000" pitchFamily="2" charset="2"/>
              <a:buChar char="ü"/>
            </a:pPr>
            <a:r>
              <a:rPr lang="pt-BR" dirty="0"/>
              <a:t>promovem a mútua-ajuda </a:t>
            </a:r>
          </a:p>
          <a:p>
            <a:pPr lvl="0" fontAlgn="base">
              <a:buFont typeface="Wingdings" panose="05000000000000000000" pitchFamily="2" charset="2"/>
              <a:buChar char="ü"/>
            </a:pPr>
            <a:r>
              <a:rPr lang="pt-BR" dirty="0"/>
              <a:t>se abrem para a sociedade e o cuidado da Casa Comum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dirty="0"/>
          </a:p>
        </p:txBody>
      </p:sp>
      <p:pic>
        <p:nvPicPr>
          <p:cNvPr id="4" name="Picture 3" descr="5 - UNA CHIESA MISSIONARIA, COMUNIONE DI COMUNITA medio "/>
          <p:cNvPicPr>
            <a:picLocks noChangeAspect="1" noChangeArrowheads="1"/>
          </p:cNvPicPr>
          <p:nvPr/>
        </p:nvPicPr>
        <p:blipFill rotWithShape="1">
          <a:blip r:embed="rId2" cstate="print"/>
          <a:srcRect l="2069" t="55496" r="68076" b="23558"/>
          <a:stretch/>
        </p:blipFill>
        <p:spPr bwMode="auto">
          <a:xfrm>
            <a:off x="205092" y="2459864"/>
            <a:ext cx="3141095" cy="266592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463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 - UNA CHIESA MISSIONARIA, COMUNIONE DI COMUNITA medio "/>
          <p:cNvPicPr>
            <a:picLocks noChangeAspect="1" noChangeArrowheads="1"/>
          </p:cNvPicPr>
          <p:nvPr/>
        </p:nvPicPr>
        <p:blipFill rotWithShape="1">
          <a:blip r:embed="rId2" cstate="print"/>
          <a:srcRect l="39150" t="50396" r="38221" b="27577"/>
          <a:stretch/>
        </p:blipFill>
        <p:spPr bwMode="auto">
          <a:xfrm>
            <a:off x="178152" y="1249251"/>
            <a:ext cx="2529355" cy="357388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05370" y="286406"/>
            <a:ext cx="11425269" cy="1143000"/>
          </a:xfrm>
        </p:spPr>
        <p:txBody>
          <a:bodyPr>
            <a:normAutofit/>
          </a:bodyPr>
          <a:lstStyle/>
          <a:p>
            <a:pPr algn="ctr"/>
            <a:r>
              <a:rPr lang="pt-BR" sz="6600" dirty="0" smtClean="0">
                <a:solidFill>
                  <a:schemeClr val="accent1">
                    <a:lumMod val="75000"/>
                  </a:schemeClr>
                </a:solidFill>
              </a:rPr>
              <a:t>QUEM COORDENA?</a:t>
            </a:r>
            <a:endParaRPr lang="pt-BR" sz="6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424727" y="1716111"/>
            <a:ext cx="8432422" cy="4774841"/>
          </a:xfrm>
        </p:spPr>
        <p:txBody>
          <a:bodyPr>
            <a:normAutofit/>
          </a:bodyPr>
          <a:lstStyle/>
          <a:p>
            <a:pPr fontAlgn="base">
              <a:buFont typeface="Wingdings" panose="05000000000000000000" pitchFamily="2" charset="2"/>
              <a:buChar char="ü"/>
            </a:pPr>
            <a:r>
              <a:rPr lang="pt-BR" sz="3600" dirty="0" smtClean="0"/>
              <a:t>cristãos </a:t>
            </a:r>
            <a:r>
              <a:rPr lang="pt-BR" sz="3600" dirty="0"/>
              <a:t>leigos e leigas, com proeminência das </a:t>
            </a:r>
            <a:r>
              <a:rPr lang="pt-BR" sz="3600" dirty="0" smtClean="0"/>
              <a:t>mulheres 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pt-BR" sz="3600" dirty="0" smtClean="0"/>
              <a:t>alguém </a:t>
            </a:r>
            <a:r>
              <a:rPr lang="pt-BR" sz="3600" dirty="0"/>
              <a:t>com senso de pertença </a:t>
            </a:r>
            <a:r>
              <a:rPr lang="pt-BR" sz="3600" dirty="0" smtClean="0"/>
              <a:t>e </a:t>
            </a:r>
            <a:r>
              <a:rPr lang="pt-BR" sz="3600" dirty="0"/>
              <a:t>amor à </a:t>
            </a:r>
            <a:r>
              <a:rPr lang="pt-BR" sz="3600" dirty="0" smtClean="0"/>
              <a:t>Igreja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pt-BR" sz="3600" dirty="0" smtClean="0"/>
              <a:t>São </a:t>
            </a:r>
            <a:r>
              <a:rPr lang="pt-BR" sz="3600" dirty="0"/>
              <a:t>Paulo </a:t>
            </a:r>
            <a:r>
              <a:rPr lang="pt-BR" sz="3600" dirty="0" smtClean="0"/>
              <a:t>denominava-os  </a:t>
            </a:r>
            <a:r>
              <a:rPr lang="pt-BR" sz="3600" dirty="0"/>
              <a:t>de </a:t>
            </a:r>
            <a:endParaRPr lang="pt-BR" sz="3600" dirty="0" smtClean="0"/>
          </a:p>
          <a:p>
            <a:pPr marL="0" indent="0" fontAlgn="base">
              <a:buNone/>
            </a:pPr>
            <a:r>
              <a:rPr lang="pt-BR" sz="3600" dirty="0"/>
              <a:t> </a:t>
            </a:r>
            <a:r>
              <a:rPr lang="pt-BR" sz="3600" dirty="0" smtClean="0"/>
              <a:t>      “</a:t>
            </a:r>
            <a:r>
              <a:rPr lang="pt-BR" sz="3600" dirty="0"/>
              <a:t>colaboradores” (</a:t>
            </a:r>
            <a:r>
              <a:rPr lang="pt-BR" sz="3600" dirty="0" err="1"/>
              <a:t>Rm</a:t>
            </a:r>
            <a:r>
              <a:rPr lang="pt-BR" sz="3600" dirty="0"/>
              <a:t> 16,3-5</a:t>
            </a:r>
            <a:r>
              <a:rPr lang="pt-BR" sz="3600" dirty="0" smtClean="0"/>
              <a:t>)</a:t>
            </a:r>
            <a:endParaRPr lang="pt-BR" sz="3600" dirty="0"/>
          </a:p>
          <a:p>
            <a:pPr>
              <a:buFont typeface="Wingdings" panose="05000000000000000000" pitchFamily="2" charset="2"/>
              <a:buChar char="ü"/>
            </a:pP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85864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COMUNIDADE E EUCARISTIA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09870" y="2666999"/>
            <a:ext cx="8577330" cy="3124201"/>
          </a:xfrm>
        </p:spPr>
        <p:txBody>
          <a:bodyPr>
            <a:noAutofit/>
          </a:bodyPr>
          <a:lstStyle/>
          <a:p>
            <a:r>
              <a:rPr lang="pt-BR" sz="3600" dirty="0" smtClean="0"/>
              <a:t>A pequena comunidade se reúne com as outras comunidades na Celebração Eucarística </a:t>
            </a:r>
          </a:p>
          <a:p>
            <a:r>
              <a:rPr lang="pt-BR" sz="3600" dirty="0" smtClean="0"/>
              <a:t>Expressão da comunhão com a Igreja local </a:t>
            </a:r>
          </a:p>
          <a:p>
            <a:r>
              <a:rPr lang="pt-BR" sz="3600" dirty="0" smtClean="0"/>
              <a:t>Fortalecem-se os vínculos e os compromissos</a:t>
            </a:r>
            <a:endParaRPr lang="pt-BR" sz="3600" dirty="0"/>
          </a:p>
        </p:txBody>
      </p:sp>
      <p:pic>
        <p:nvPicPr>
          <p:cNvPr id="4" name="Picture 3" descr="5 - UNA CHIESA MISSIONARIA, COMUNIONE DI COMUNITA medio "/>
          <p:cNvPicPr>
            <a:picLocks noChangeAspect="1" noChangeArrowheads="1"/>
          </p:cNvPicPr>
          <p:nvPr/>
        </p:nvPicPr>
        <p:blipFill rotWithShape="1">
          <a:blip r:embed="rId2" cstate="print"/>
          <a:srcRect l="35917" t="25143" r="38222" b="49942"/>
          <a:stretch/>
        </p:blipFill>
        <p:spPr bwMode="auto">
          <a:xfrm>
            <a:off x="244699" y="1751527"/>
            <a:ext cx="3039414" cy="444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528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3445" y="332656"/>
            <a:ext cx="9956800" cy="1143000"/>
          </a:xfrm>
        </p:spPr>
        <p:txBody>
          <a:bodyPr>
            <a:normAutofit/>
          </a:bodyPr>
          <a:lstStyle/>
          <a:p>
            <a:pPr algn="ctr"/>
            <a:r>
              <a:rPr lang="pt-BR" sz="5400" dirty="0" smtClean="0">
                <a:solidFill>
                  <a:schemeClr val="accent1">
                    <a:lumMod val="75000"/>
                  </a:schemeClr>
                </a:solidFill>
              </a:rPr>
              <a:t>O MINISTRO ORDENADO</a:t>
            </a:r>
            <a:endParaRPr lang="pt-BR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318196" y="1628800"/>
            <a:ext cx="9264203" cy="4896544"/>
          </a:xfrm>
        </p:spPr>
        <p:txBody>
          <a:bodyPr>
            <a:normAutofit/>
          </a:bodyPr>
          <a:lstStyle/>
          <a:p>
            <a:pPr lvl="0" fontAlgn="base">
              <a:buFont typeface="Wingdings" panose="05000000000000000000" pitchFamily="2" charset="2"/>
              <a:buChar char="ü"/>
            </a:pPr>
            <a:r>
              <a:rPr lang="pt-BR" sz="3200" dirty="0" smtClean="0"/>
              <a:t>cuidador </a:t>
            </a:r>
            <a:r>
              <a:rPr lang="pt-BR" sz="3200" dirty="0"/>
              <a:t>e o animador das comunidades eclesiais </a:t>
            </a:r>
            <a:r>
              <a:rPr lang="pt-BR" sz="3200" dirty="0" smtClean="0"/>
              <a:t>missionárias</a:t>
            </a:r>
          </a:p>
          <a:p>
            <a:pPr lvl="0" fontAlgn="base">
              <a:buFont typeface="Wingdings" panose="05000000000000000000" pitchFamily="2" charset="2"/>
              <a:buChar char="ü"/>
            </a:pPr>
            <a:r>
              <a:rPr lang="pt-BR" sz="3200" dirty="0" smtClean="0"/>
              <a:t>promove </a:t>
            </a:r>
            <a:r>
              <a:rPr lang="pt-BR" sz="3200" dirty="0"/>
              <a:t>a unidade </a:t>
            </a:r>
            <a:r>
              <a:rPr lang="pt-BR" sz="3200" dirty="0" smtClean="0"/>
              <a:t>em </a:t>
            </a:r>
            <a:r>
              <a:rPr lang="pt-BR" sz="3200" dirty="0"/>
              <a:t>vista </a:t>
            </a:r>
            <a:r>
              <a:rPr lang="pt-BR" sz="3200" dirty="0" smtClean="0"/>
              <a:t>de uma salutar descentralização</a:t>
            </a:r>
          </a:p>
          <a:p>
            <a:pPr lvl="0" fontAlgn="base">
              <a:buFont typeface="Wingdings" panose="05000000000000000000" pitchFamily="2" charset="2"/>
              <a:buChar char="ü"/>
            </a:pPr>
            <a:r>
              <a:rPr lang="pt-BR" sz="3200" dirty="0" smtClean="0"/>
              <a:t>visita </a:t>
            </a:r>
            <a:r>
              <a:rPr lang="pt-BR" sz="3200" dirty="0"/>
              <a:t>as pequenas </a:t>
            </a:r>
            <a:r>
              <a:rPr lang="pt-BR" sz="3200" dirty="0" smtClean="0"/>
              <a:t>comunidades</a:t>
            </a:r>
          </a:p>
          <a:p>
            <a:pPr lvl="0" fontAlgn="base">
              <a:buFont typeface="Wingdings" panose="05000000000000000000" pitchFamily="2" charset="2"/>
              <a:buChar char="ü"/>
            </a:pPr>
            <a:r>
              <a:rPr lang="pt-BR" sz="3200" dirty="0" smtClean="0"/>
              <a:t>anima-as </a:t>
            </a:r>
            <a:r>
              <a:rPr lang="pt-BR" sz="3200" dirty="0"/>
              <a:t>na vivência do </a:t>
            </a:r>
            <a:r>
              <a:rPr lang="pt-BR" sz="3200" dirty="0" smtClean="0"/>
              <a:t>Evangelho</a:t>
            </a:r>
          </a:p>
          <a:p>
            <a:pPr lvl="0" fontAlgn="base">
              <a:buFont typeface="Wingdings" panose="05000000000000000000" pitchFamily="2" charset="2"/>
              <a:buChar char="ü"/>
            </a:pPr>
            <a:r>
              <a:rPr lang="pt-BR" sz="3200" dirty="0" smtClean="0"/>
              <a:t>na </a:t>
            </a:r>
            <a:r>
              <a:rPr lang="pt-BR" sz="3200" dirty="0"/>
              <a:t>ação missionária </a:t>
            </a:r>
            <a:endParaRPr lang="pt-BR" sz="3200" dirty="0" smtClean="0"/>
          </a:p>
          <a:p>
            <a:pPr lvl="0" fontAlgn="base">
              <a:buFont typeface="Wingdings" panose="05000000000000000000" pitchFamily="2" charset="2"/>
              <a:buChar char="ü"/>
            </a:pPr>
            <a:r>
              <a:rPr lang="pt-BR" sz="3200" dirty="0" smtClean="0"/>
              <a:t> </a:t>
            </a:r>
            <a:r>
              <a:rPr lang="pt-BR" sz="3200" dirty="0"/>
              <a:t>na prática da </a:t>
            </a:r>
            <a:r>
              <a:rPr lang="pt-BR" sz="3200" dirty="0" smtClean="0"/>
              <a:t>solidariedade</a:t>
            </a:r>
          </a:p>
        </p:txBody>
      </p:sp>
      <p:pic>
        <p:nvPicPr>
          <p:cNvPr id="4" name="Picture 1026" descr="1 UNA CHIESA DIPENDENTE medio "/>
          <p:cNvPicPr>
            <a:picLocks noChangeAspect="1" noChangeArrowheads="1"/>
          </p:cNvPicPr>
          <p:nvPr/>
        </p:nvPicPr>
        <p:blipFill rotWithShape="1">
          <a:blip r:embed="rId2" cstate="print"/>
          <a:srcRect l="41256" t="24293" r="41165" b="54327"/>
          <a:stretch/>
        </p:blipFill>
        <p:spPr bwMode="auto">
          <a:xfrm>
            <a:off x="309094" y="1867435"/>
            <a:ext cx="1841678" cy="4043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691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5924905"/>
            <a:ext cx="12192000" cy="147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19155513">
            <a:off x="-35395" y="1278229"/>
            <a:ext cx="5895283" cy="1752599"/>
          </a:xfrm>
        </p:spPr>
        <p:txBody>
          <a:bodyPr/>
          <a:lstStyle/>
          <a:p>
            <a:r>
              <a:rPr lang="pt-BR" dirty="0" smtClean="0"/>
              <a:t>COMUNIDADE: UMA CASA COM 4 PILARES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 rot="18882638">
            <a:off x="3656398" y="5284907"/>
            <a:ext cx="1497381" cy="42288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dirty="0" smtClean="0"/>
              <a:t>PALAVRA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098" name="Picture 2" descr="Gráfico, Natal, Advento, Igreja, Igreja Do País, Rura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225" y="-1498"/>
            <a:ext cx="3593206" cy="471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ilar, Romano, Coluna, Antigos, Grego, Cláss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577" y="4712402"/>
            <a:ext cx="607000" cy="121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Pilar, Romano, Coluna, Antigos, Grego, Cláss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959" y="4712401"/>
            <a:ext cx="607000" cy="121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Pilar, Romano, Coluna, Antigos, Grego, Cláss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828" y="4712402"/>
            <a:ext cx="607000" cy="121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Pilar, Romano, Coluna, Antigos, Grego, Cláss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463" y="4710904"/>
            <a:ext cx="607000" cy="121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ço Reservado para Conteúdo 2"/>
          <p:cNvSpPr txBox="1">
            <a:spLocks/>
          </p:cNvSpPr>
          <p:nvPr/>
        </p:nvSpPr>
        <p:spPr>
          <a:xfrm rot="18882638">
            <a:off x="5338785" y="5180286"/>
            <a:ext cx="1497381" cy="4228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pt-BR" dirty="0" smtClean="0"/>
              <a:t>PÃO</a:t>
            </a:r>
          </a:p>
          <a:p>
            <a:pPr marL="0" indent="0">
              <a:buFont typeface="Arial"/>
              <a:buNone/>
            </a:pPr>
            <a:endParaRPr lang="pt-BR" dirty="0"/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 rot="18882638">
            <a:off x="5945783" y="5965734"/>
            <a:ext cx="1497381" cy="4228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pt-BR" dirty="0" smtClean="0"/>
              <a:t>CARIDADE</a:t>
            </a:r>
          </a:p>
          <a:p>
            <a:pPr marL="0" indent="0">
              <a:buFont typeface="Arial"/>
              <a:buNone/>
            </a:pPr>
            <a:endParaRPr lang="pt-BR" dirty="0"/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 rot="18882638">
            <a:off x="7715064" y="4408928"/>
            <a:ext cx="3317583" cy="6039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pt-BR" sz="2000" dirty="0" smtClean="0"/>
              <a:t>AÇÃO MISSIONÁRIA </a:t>
            </a:r>
          </a:p>
          <a:p>
            <a:pPr marL="0" indent="0">
              <a:buFont typeface="Arial"/>
              <a:buNone/>
            </a:pPr>
            <a:endParaRPr lang="pt-BR" dirty="0"/>
          </a:p>
        </p:txBody>
      </p:sp>
      <p:cxnSp>
        <p:nvCxnSpPr>
          <p:cNvPr id="12" name="Conector de seta reta 11"/>
          <p:cNvCxnSpPr>
            <a:stCxn id="4098" idx="2"/>
          </p:cNvCxnSpPr>
          <p:nvPr/>
        </p:nvCxnSpPr>
        <p:spPr>
          <a:xfrm flipV="1">
            <a:off x="6479828" y="3319603"/>
            <a:ext cx="3618660" cy="1391301"/>
          </a:xfrm>
          <a:prstGeom prst="straightConnector1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ço Reservado para Conteúdo 2"/>
          <p:cNvSpPr txBox="1">
            <a:spLocks/>
          </p:cNvSpPr>
          <p:nvPr/>
        </p:nvSpPr>
        <p:spPr>
          <a:xfrm rot="18882638">
            <a:off x="9821303" y="2052731"/>
            <a:ext cx="3317583" cy="6039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pt-BR" sz="2000" dirty="0" smtClean="0"/>
              <a:t>PORTA ABERTA </a:t>
            </a:r>
          </a:p>
          <a:p>
            <a:pPr marL="0" indent="0">
              <a:buFont typeface="Arial"/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001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6000" dirty="0" smtClean="0"/>
              <a:t>PALAVRA</a:t>
            </a:r>
            <a:endParaRPr lang="pt-BR" sz="6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02676" y="2202287"/>
            <a:ext cx="9104219" cy="4417454"/>
          </a:xfrm>
        </p:spPr>
        <p:txBody>
          <a:bodyPr>
            <a:normAutofit fontScale="92500"/>
          </a:bodyPr>
          <a:lstStyle/>
          <a:p>
            <a:r>
              <a:rPr lang="pt-BR" dirty="0" smtClean="0"/>
              <a:t>ANIMAÇÃO BÍBLICA DA PASTORAL E INICIAÇÃO À VIDA CRISTÃ</a:t>
            </a:r>
          </a:p>
          <a:p>
            <a:r>
              <a:rPr lang="pt-BR" dirty="0" smtClean="0"/>
              <a:t>O </a:t>
            </a:r>
            <a:r>
              <a:rPr lang="pt-BR" dirty="0"/>
              <a:t>encontro com a Palavra muda a vida e dá sentido ao ser e agir cristão</a:t>
            </a:r>
          </a:p>
          <a:p>
            <a:r>
              <a:rPr lang="pt-BR" dirty="0"/>
              <a:t> </a:t>
            </a:r>
            <a:r>
              <a:rPr lang="pt-BR" dirty="0" smtClean="0"/>
              <a:t>corrige </a:t>
            </a:r>
            <a:r>
              <a:rPr lang="pt-BR" dirty="0"/>
              <a:t>posturas </a:t>
            </a:r>
            <a:r>
              <a:rPr lang="pt-BR" dirty="0" smtClean="0"/>
              <a:t> e  adere </a:t>
            </a:r>
            <a:r>
              <a:rPr lang="pt-BR" dirty="0"/>
              <a:t>ao modo de ser, </a:t>
            </a:r>
            <a:r>
              <a:rPr lang="pt-BR" dirty="0" smtClean="0"/>
              <a:t>e </a:t>
            </a:r>
            <a:r>
              <a:rPr lang="pt-BR" dirty="0"/>
              <a:t>pensar e </a:t>
            </a:r>
            <a:r>
              <a:rPr lang="pt-BR" dirty="0" smtClean="0"/>
              <a:t> </a:t>
            </a:r>
            <a:r>
              <a:rPr lang="pt-BR" dirty="0"/>
              <a:t>agir de Jesus </a:t>
            </a:r>
            <a:r>
              <a:rPr lang="pt-BR" dirty="0" smtClean="0"/>
              <a:t>Cristo</a:t>
            </a:r>
          </a:p>
          <a:p>
            <a:r>
              <a:rPr lang="pt-BR" dirty="0" smtClean="0"/>
              <a:t>Somente escutando a Palavra é possível ser discípulo</a:t>
            </a:r>
          </a:p>
          <a:p>
            <a:r>
              <a:rPr lang="pt-BR" dirty="0" smtClean="0"/>
              <a:t>A comunidade é chamada  a ser INICIADORA por excelência</a:t>
            </a:r>
          </a:p>
          <a:p>
            <a:r>
              <a:rPr lang="pt-BR" sz="3200" dirty="0" smtClean="0">
                <a:solidFill>
                  <a:srgbClr val="FF0000"/>
                </a:solidFill>
              </a:rPr>
              <a:t>Leitura Orante da Palavra </a:t>
            </a:r>
            <a:r>
              <a:rPr lang="pt-BR" dirty="0" smtClean="0"/>
              <a:t>com quem já está na comunidade – para se configurar a Jesus Cristo</a:t>
            </a:r>
          </a:p>
          <a:p>
            <a:r>
              <a:rPr lang="pt-BR" dirty="0" smtClean="0"/>
              <a:t>Com os iniciantes – para entrar no Caminho. </a:t>
            </a:r>
            <a:endParaRPr lang="pt-BR" dirty="0"/>
          </a:p>
          <a:p>
            <a:endParaRPr lang="pt-BR" dirty="0"/>
          </a:p>
        </p:txBody>
      </p:sp>
      <p:pic>
        <p:nvPicPr>
          <p:cNvPr id="4" name="Picture 4" descr="Pilar, Romano, Coluna, Antigos, Grego, Cláss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0246" y="-1"/>
            <a:ext cx="3052923" cy="709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15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6000" dirty="0" smtClean="0"/>
              <a:t>PÃO</a:t>
            </a:r>
            <a:endParaRPr lang="pt-BR" sz="6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40924" y="2911697"/>
            <a:ext cx="9313615" cy="3124201"/>
          </a:xfrm>
        </p:spPr>
        <p:txBody>
          <a:bodyPr>
            <a:noAutofit/>
          </a:bodyPr>
          <a:lstStyle/>
          <a:p>
            <a:r>
              <a:rPr lang="pt-BR" sz="2800" dirty="0" smtClean="0"/>
              <a:t>LITURGIA E ESPIRITUALIDADE</a:t>
            </a:r>
          </a:p>
          <a:p>
            <a:r>
              <a:rPr lang="pt-BR" sz="2800" dirty="0" smtClean="0"/>
              <a:t>Cultivar verdadeira vida de oração em comunidade enraizada na Palavra de Deus</a:t>
            </a:r>
          </a:p>
          <a:p>
            <a:r>
              <a:rPr lang="pt-BR" sz="2800" dirty="0" smtClean="0"/>
              <a:t>A </a:t>
            </a:r>
            <a:r>
              <a:rPr lang="pt-BR" sz="2800" dirty="0"/>
              <a:t>oração deve ser a expressão </a:t>
            </a:r>
            <a:r>
              <a:rPr lang="pt-BR" sz="2800" dirty="0" smtClean="0"/>
              <a:t>do </a:t>
            </a:r>
            <a:r>
              <a:rPr lang="pt-BR" sz="2800" dirty="0"/>
              <a:t>seguimento</a:t>
            </a:r>
          </a:p>
          <a:p>
            <a:r>
              <a:rPr lang="pt-BR" sz="2800" dirty="0"/>
              <a:t>Superar a ideia de que o agir já é uma forma de oração </a:t>
            </a:r>
          </a:p>
          <a:p>
            <a:r>
              <a:rPr lang="pt-BR" sz="2800" dirty="0"/>
              <a:t>A busca da santidade, favorece e alimenta um jeito de ser </a:t>
            </a:r>
            <a:r>
              <a:rPr lang="pt-BR" sz="2800" dirty="0" smtClean="0"/>
              <a:t>Igreja</a:t>
            </a:r>
          </a:p>
          <a:p>
            <a:r>
              <a:rPr lang="pt-BR" sz="2800" dirty="0" smtClean="0"/>
              <a:t>Valorizar a </a:t>
            </a:r>
            <a:r>
              <a:rPr lang="pt-BR" sz="2800" dirty="0"/>
              <a:t>p</a:t>
            </a:r>
            <a:r>
              <a:rPr lang="pt-BR" sz="2800" dirty="0" smtClean="0"/>
              <a:t>iedade popular</a:t>
            </a:r>
            <a:endParaRPr lang="pt-BR" sz="2800" dirty="0"/>
          </a:p>
          <a:p>
            <a:endParaRPr lang="pt-BR" sz="2800" dirty="0"/>
          </a:p>
        </p:txBody>
      </p:sp>
      <p:pic>
        <p:nvPicPr>
          <p:cNvPr id="4" name="Picture 4" descr="Pilar, Romano, Coluna, Antigos, Grego, Cláss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0246" y="-1"/>
            <a:ext cx="3052923" cy="709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85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10069" y="132009"/>
            <a:ext cx="10018713" cy="1752599"/>
          </a:xfrm>
        </p:spPr>
        <p:txBody>
          <a:bodyPr>
            <a:normAutofit/>
          </a:bodyPr>
          <a:lstStyle/>
          <a:p>
            <a:r>
              <a:rPr lang="pt-BR" sz="6000" dirty="0" smtClean="0"/>
              <a:t>CARIDADE</a:t>
            </a:r>
            <a:endParaRPr lang="pt-BR" sz="6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95470" y="1352282"/>
            <a:ext cx="9680620" cy="550571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pt-BR" dirty="0" smtClean="0"/>
          </a:p>
          <a:p>
            <a:pPr marL="0" indent="0" algn="ctr">
              <a:buNone/>
            </a:pPr>
            <a:r>
              <a:rPr lang="pt-BR" sz="3500" dirty="0" smtClean="0"/>
              <a:t>SERVIÇO À VIDA PLENA</a:t>
            </a:r>
          </a:p>
          <a:p>
            <a:r>
              <a:rPr lang="pt-BR" dirty="0" smtClean="0"/>
              <a:t>Contemplar o mundo e suas feridas com os olhos de Deus</a:t>
            </a:r>
          </a:p>
          <a:p>
            <a:r>
              <a:rPr lang="pt-BR" dirty="0" smtClean="0"/>
              <a:t>Um olhar interessado pelos pobres e sofredores</a:t>
            </a:r>
          </a:p>
          <a:p>
            <a:r>
              <a:rPr lang="pt-BR" dirty="0" smtClean="0"/>
              <a:t>Questões sociais a defesa da vida e os desafios ecológicos na realidade urbana </a:t>
            </a:r>
            <a:endParaRPr lang="pt-BR" dirty="0"/>
          </a:p>
          <a:p>
            <a:r>
              <a:rPr lang="pt-BR" dirty="0" smtClean="0"/>
              <a:t>promoção </a:t>
            </a:r>
            <a:r>
              <a:rPr lang="pt-BR" dirty="0"/>
              <a:t>da cultura da vida </a:t>
            </a:r>
          </a:p>
          <a:p>
            <a:r>
              <a:rPr lang="pt-BR" dirty="0"/>
              <a:t>questão da violência e suas diversas faces </a:t>
            </a:r>
          </a:p>
          <a:p>
            <a:r>
              <a:rPr lang="pt-BR" dirty="0" smtClean="0"/>
              <a:t>a </a:t>
            </a:r>
            <a:r>
              <a:rPr lang="pt-BR" dirty="0"/>
              <a:t>realidade das migrações </a:t>
            </a:r>
          </a:p>
          <a:p>
            <a:r>
              <a:rPr lang="pt-BR" dirty="0"/>
              <a:t>incentivo de uma ecologia integral </a:t>
            </a:r>
            <a:endParaRPr lang="pt-BR" dirty="0" smtClean="0"/>
          </a:p>
          <a:p>
            <a:r>
              <a:rPr lang="pt-BR" dirty="0" smtClean="0"/>
              <a:t>Indígenas, quilombolas  e nômades</a:t>
            </a:r>
          </a:p>
          <a:p>
            <a:r>
              <a:rPr lang="pt-BR" dirty="0" smtClean="0"/>
              <a:t>Opção preferencial pelos pobres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Picture 4" descr="Pilar, Romano, Coluna, Antigos, Grego, Cláss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0246" y="-1"/>
            <a:ext cx="3052923" cy="709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68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6000" dirty="0" smtClean="0"/>
              <a:t>AÇÃO MISSIONÁRIA</a:t>
            </a:r>
            <a:endParaRPr lang="pt-BR" sz="6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18197" y="2369713"/>
            <a:ext cx="9440214" cy="423714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b="1" dirty="0" smtClean="0"/>
              <a:t>ESTADO PERMANENTE DE MISSÃO</a:t>
            </a:r>
          </a:p>
          <a:p>
            <a:r>
              <a:rPr lang="pt-BR" dirty="0" smtClean="0"/>
              <a:t>Olhar propositivo dos cristãos sobre a realidade da urbe</a:t>
            </a:r>
          </a:p>
          <a:p>
            <a:r>
              <a:rPr lang="pt-BR" dirty="0" smtClean="0"/>
              <a:t>Faz parte da  missão : garantir a dignidade das pessoas e humanizar as relações sociais </a:t>
            </a:r>
          </a:p>
          <a:p>
            <a:r>
              <a:rPr lang="pt-BR" dirty="0" smtClean="0"/>
              <a:t> </a:t>
            </a:r>
            <a:r>
              <a:rPr lang="pt-BR" dirty="0"/>
              <a:t>querigma não pode ser dado como pressuposto, nem entre os membros da comunidade</a:t>
            </a:r>
          </a:p>
          <a:p>
            <a:pPr algn="just" fontAlgn="base"/>
            <a:r>
              <a:rPr lang="pt-BR" dirty="0"/>
              <a:t>desenvolver a cultura da proximidade, do encontro e do diálogo </a:t>
            </a:r>
            <a:endParaRPr lang="pt-BR" dirty="0" smtClean="0"/>
          </a:p>
          <a:p>
            <a:pPr algn="just" fontAlgn="base"/>
            <a:r>
              <a:rPr lang="pt-BR" dirty="0" smtClean="0"/>
              <a:t>Propagar o Evangelho nos novos areópagos: mídias e redes sociais </a:t>
            </a:r>
            <a:endParaRPr lang="pt-BR" dirty="0"/>
          </a:p>
          <a:p>
            <a:pPr algn="just" fontAlgn="base"/>
            <a:r>
              <a:rPr lang="pt-BR" dirty="0" smtClean="0"/>
              <a:t>Cuidar especialmente dos jovens </a:t>
            </a:r>
            <a:endParaRPr lang="pt-BR" dirty="0"/>
          </a:p>
          <a:p>
            <a:endParaRPr lang="pt-BR" dirty="0"/>
          </a:p>
        </p:txBody>
      </p:sp>
      <p:pic>
        <p:nvPicPr>
          <p:cNvPr id="4" name="Picture 4" descr="Pilar, Romano, Coluna, Antigos, Grego, Cláss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0246" y="-1"/>
            <a:ext cx="3052923" cy="709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6135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67" y="548680"/>
            <a:ext cx="9956800" cy="1143000"/>
          </a:xfrm>
        </p:spPr>
        <p:txBody>
          <a:bodyPr>
            <a:noAutofit/>
          </a:bodyPr>
          <a:lstStyle/>
          <a:p>
            <a:pPr algn="ctr"/>
            <a:r>
              <a:rPr lang="pt-BR" sz="4400" b="1" dirty="0" smtClean="0">
                <a:solidFill>
                  <a:schemeClr val="accent1">
                    <a:lumMod val="75000"/>
                  </a:schemeClr>
                </a:solidFill>
              </a:rPr>
              <a:t>RUMO À CASA DA </a:t>
            </a:r>
            <a:br>
              <a:rPr lang="pt-BR" sz="4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pt-BR" sz="4400" b="1" dirty="0" smtClean="0">
                <a:solidFill>
                  <a:schemeClr val="accent1">
                    <a:lumMod val="75000"/>
                  </a:schemeClr>
                </a:solidFill>
              </a:rPr>
              <a:t>SANTÍSSIMA TRINDADE </a:t>
            </a:r>
            <a:endParaRPr lang="pt-BR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137892" y="2125014"/>
            <a:ext cx="9259911" cy="4430331"/>
          </a:xfrm>
        </p:spPr>
        <p:txBody>
          <a:bodyPr>
            <a:normAutofit lnSpcReduction="1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sz="3600" dirty="0" smtClean="0"/>
              <a:t>A Igreja – evangelização e pastoral – tem um fim escatológico (LG n.9)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3600" dirty="0" smtClean="0"/>
              <a:t>tem </a:t>
            </a:r>
            <a:r>
              <a:rPr lang="pt-BR" sz="3600" dirty="0"/>
              <a:t>como meta a </a:t>
            </a:r>
            <a:r>
              <a:rPr lang="pt-BR" sz="3600" dirty="0" smtClean="0"/>
              <a:t>salvação integral </a:t>
            </a:r>
            <a:r>
              <a:rPr lang="pt-BR" sz="3600" dirty="0"/>
              <a:t>da pessoa </a:t>
            </a:r>
            <a:r>
              <a:rPr lang="pt-BR" sz="3600" dirty="0" smtClean="0"/>
              <a:t>e  se destina a toda humanidade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3600" dirty="0" smtClean="0"/>
              <a:t>Conduzir todos à CASA do Pai, onde há muitas moradas: Pátria trinitária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3600" dirty="0" smtClean="0"/>
              <a:t>O Reino de Deus germina neste mundo</a:t>
            </a:r>
          </a:p>
        </p:txBody>
      </p:sp>
    </p:spTree>
    <p:extLst>
      <p:ext uri="{BB962C8B-B14F-4D97-AF65-F5344CB8AC3E}">
        <p14:creationId xmlns:p14="http://schemas.microsoft.com/office/powerpoint/2010/main" val="3753102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2655" y="273675"/>
            <a:ext cx="10018713" cy="1752599"/>
          </a:xfrm>
        </p:spPr>
        <p:txBody>
          <a:bodyPr>
            <a:normAutofit/>
          </a:bodyPr>
          <a:lstStyle/>
          <a:p>
            <a:r>
              <a:rPr lang="pt-BR" sz="6000" dirty="0" smtClean="0"/>
              <a:t>JESUS NA CASA</a:t>
            </a:r>
            <a:endParaRPr lang="pt-BR" sz="6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33365" y="1918951"/>
            <a:ext cx="7392472" cy="4237149"/>
          </a:xfrm>
        </p:spPr>
        <p:txBody>
          <a:bodyPr>
            <a:normAutofit lnSpcReduction="10000"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pt-BR" dirty="0" smtClean="0"/>
              <a:t>um </a:t>
            </a:r>
            <a:r>
              <a:rPr lang="pt-BR" dirty="0"/>
              <a:t>dos lugares privilegiados para o encontro e o diálogo </a:t>
            </a:r>
            <a:r>
              <a:rPr lang="pt-BR" dirty="0" smtClean="0"/>
              <a:t>com seus </a:t>
            </a:r>
            <a:r>
              <a:rPr lang="pt-BR" dirty="0"/>
              <a:t>seguidores </a:t>
            </a:r>
            <a:r>
              <a:rPr lang="pt-BR" dirty="0" smtClean="0"/>
              <a:t>e com </a:t>
            </a:r>
            <a:r>
              <a:rPr lang="pt-BR" dirty="0"/>
              <a:t>as </a:t>
            </a:r>
            <a:r>
              <a:rPr lang="pt-BR" dirty="0" smtClean="0"/>
              <a:t>demais pessoas</a:t>
            </a:r>
            <a:endParaRPr lang="pt-BR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pt-BR" dirty="0" smtClean="0"/>
              <a:t>Onde ele curava </a:t>
            </a:r>
            <a:r>
              <a:rPr lang="pt-BR" dirty="0"/>
              <a:t>e perdoava os pecados (</a:t>
            </a:r>
            <a:r>
              <a:rPr lang="pt-BR" i="1" dirty="0"/>
              <a:t>Mc</a:t>
            </a:r>
            <a:r>
              <a:rPr lang="pt-BR" dirty="0"/>
              <a:t> 2,1-12),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pt-BR" dirty="0"/>
              <a:t>partilhava a mesa com publicanos e pecadores (</a:t>
            </a:r>
            <a:r>
              <a:rPr lang="pt-BR" i="1" dirty="0"/>
              <a:t>Mc</a:t>
            </a:r>
            <a:r>
              <a:rPr lang="pt-BR" dirty="0"/>
              <a:t> 2,15ss; 14,3),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pt-BR" dirty="0"/>
              <a:t>refletia sobre assuntos como o jejum (</a:t>
            </a:r>
            <a:r>
              <a:rPr lang="pt-BR" i="1" dirty="0"/>
              <a:t>Mc</a:t>
            </a:r>
            <a:r>
              <a:rPr lang="pt-BR" dirty="0"/>
              <a:t> 2,18-22),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pt-BR" dirty="0"/>
              <a:t>orientava o comportamento na comunidade (</a:t>
            </a:r>
            <a:r>
              <a:rPr lang="pt-BR" i="1" dirty="0"/>
              <a:t>Mc</a:t>
            </a:r>
            <a:r>
              <a:rPr lang="pt-BR" dirty="0"/>
              <a:t> 9,33ss; 10,10),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pt-BR" dirty="0"/>
              <a:t>exortava sobre a importância de ouvir a Palavra de Deus (</a:t>
            </a:r>
            <a:r>
              <a:rPr lang="pt-BR" dirty="0" err="1"/>
              <a:t>Mt</a:t>
            </a:r>
            <a:r>
              <a:rPr lang="pt-BR" dirty="0"/>
              <a:t> 13, 17.43).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dirty="0"/>
          </a:p>
        </p:txBody>
      </p:sp>
      <p:pic>
        <p:nvPicPr>
          <p:cNvPr id="1028" name="Picture 4" descr="Imagem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1" t="5646" r="23699"/>
          <a:stretch/>
        </p:blipFill>
        <p:spPr bwMode="auto">
          <a:xfrm>
            <a:off x="296214" y="141665"/>
            <a:ext cx="3915178" cy="647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80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9314" y="672921"/>
            <a:ext cx="10018713" cy="1752599"/>
          </a:xfrm>
        </p:spPr>
        <p:txBody>
          <a:bodyPr>
            <a:normAutofit/>
          </a:bodyPr>
          <a:lstStyle/>
          <a:p>
            <a:r>
              <a:rPr lang="pt-BR" sz="6000" dirty="0" smtClean="0"/>
              <a:t>PRIMEIROS CRISTÃOS</a:t>
            </a:r>
            <a:endParaRPr lang="pt-BR" sz="6000" dirty="0"/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4459330" y="2306391"/>
            <a:ext cx="6938472" cy="4248955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pt-BR" sz="2800" dirty="0" smtClean="0"/>
              <a:t>Nas casas viviam como nova família,  relações </a:t>
            </a:r>
            <a:r>
              <a:rPr lang="pt-BR" sz="2800" dirty="0"/>
              <a:t>para além dos laços </a:t>
            </a:r>
            <a:r>
              <a:rPr lang="pt-BR" sz="2800" dirty="0" smtClean="0"/>
              <a:t>familiares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pt-BR" sz="2800" dirty="0" smtClean="0"/>
              <a:t>senso </a:t>
            </a:r>
            <a:r>
              <a:rPr lang="pt-BR" sz="2800" dirty="0"/>
              <a:t>de pertença à família de Deus (</a:t>
            </a:r>
            <a:r>
              <a:rPr lang="pt-BR" sz="2800" i="1" dirty="0"/>
              <a:t>Mc</a:t>
            </a:r>
            <a:r>
              <a:rPr lang="pt-BR" sz="2800" dirty="0"/>
              <a:t> 3,31-35) </a:t>
            </a:r>
            <a:endParaRPr lang="pt-BR" sz="2800" dirty="0" smtClean="0"/>
          </a:p>
          <a:p>
            <a:pPr lvl="0">
              <a:buFont typeface="Wingdings" panose="05000000000000000000" pitchFamily="2" charset="2"/>
              <a:buChar char="ü"/>
            </a:pPr>
            <a:r>
              <a:rPr lang="pt-BR" sz="2800" dirty="0" smtClean="0"/>
              <a:t>não </a:t>
            </a:r>
            <a:r>
              <a:rPr lang="pt-BR" sz="2800" dirty="0"/>
              <a:t>importava mais ser grego ou judeu, escravo ou livre, mas somente ser de Cristo (Cl 3,11; </a:t>
            </a:r>
            <a:r>
              <a:rPr lang="pt-BR" sz="2800" dirty="0" err="1"/>
              <a:t>Gl</a:t>
            </a:r>
            <a:r>
              <a:rPr lang="pt-BR" sz="2800" dirty="0"/>
              <a:t> 3,28</a:t>
            </a:r>
            <a:r>
              <a:rPr lang="pt-BR" sz="2800" dirty="0" smtClean="0"/>
              <a:t>) 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sz="2800" dirty="0"/>
          </a:p>
        </p:txBody>
      </p:sp>
      <p:pic>
        <p:nvPicPr>
          <p:cNvPr id="2050" name="Picture 2" descr="Resultado de imagem para casa de áquila e prisci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27" y="2175379"/>
            <a:ext cx="3903886" cy="434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92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1432" y="0"/>
            <a:ext cx="10018713" cy="1752599"/>
          </a:xfrm>
        </p:spPr>
        <p:txBody>
          <a:bodyPr/>
          <a:lstStyle/>
          <a:p>
            <a:r>
              <a:rPr lang="pt-BR" dirty="0" smtClean="0"/>
              <a:t>CASA CRISTÃ NA CIDADE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65161" y="1287887"/>
            <a:ext cx="10483402" cy="5422006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dirty="0" err="1">
                <a:solidFill>
                  <a:srgbClr val="000000"/>
                </a:solidFill>
                <a:latin typeface="+mj-lt"/>
              </a:rPr>
              <a:t>Os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cristãos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não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se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distinguem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dos outros, </a:t>
            </a:r>
            <a:endParaRPr lang="en-US" dirty="0" smtClean="0">
              <a:solidFill>
                <a:srgbClr val="000000"/>
              </a:solidFill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dirty="0" err="1" smtClean="0">
                <a:solidFill>
                  <a:srgbClr val="000000"/>
                </a:solidFill>
                <a:latin typeface="+mj-lt"/>
              </a:rPr>
              <a:t>nem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pela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região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nem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pela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língua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nem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pelos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costumes. 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dirty="0" err="1">
                <a:solidFill>
                  <a:srgbClr val="000000"/>
                </a:solidFill>
                <a:latin typeface="+mj-lt"/>
              </a:rPr>
              <a:t>Não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habitam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cidades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à parte. 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dirty="0" err="1">
                <a:solidFill>
                  <a:srgbClr val="000000"/>
                </a:solidFill>
                <a:latin typeface="+mj-lt"/>
              </a:rPr>
              <a:t>Não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falam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língua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diferente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dos outros. 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dirty="0" err="1">
                <a:solidFill>
                  <a:srgbClr val="000000"/>
                </a:solidFill>
                <a:latin typeface="+mj-lt"/>
              </a:rPr>
              <a:t>Não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levam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gênero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vida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fora do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comum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. [...] 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dirty="0" err="1">
                <a:solidFill>
                  <a:srgbClr val="000000"/>
                </a:solidFill>
                <a:latin typeface="+mj-lt"/>
              </a:rPr>
              <a:t>Alguns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moram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em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cidades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gregas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, outros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em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cidades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não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gregas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, </a:t>
            </a:r>
            <a:endParaRPr lang="en-US" dirty="0" smtClean="0">
              <a:solidFill>
                <a:srgbClr val="000000"/>
              </a:solidFill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dirty="0" err="1" smtClean="0">
                <a:solidFill>
                  <a:srgbClr val="000000"/>
                </a:solidFill>
                <a:latin typeface="+mj-lt"/>
              </a:rPr>
              <a:t>conforme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a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sorte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cada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um. 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dirty="0" err="1">
                <a:solidFill>
                  <a:srgbClr val="000000"/>
                </a:solidFill>
                <a:latin typeface="+mj-lt"/>
              </a:rPr>
              <a:t>Seguem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os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costumes de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cada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lugar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do que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diz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respeito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ao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modo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vestir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, à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alimentação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e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ao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resto da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vida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. [...] 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+mj-lt"/>
              </a:rPr>
              <a:t>Na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sociedade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ocupam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uma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posição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admirável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e,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sem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dúvida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contraditória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. [...] 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+mj-lt"/>
              </a:rPr>
              <a:t>Como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cidadãos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participam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tudo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, mas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tudo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suportam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como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se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fossem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estrangeiros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.</a:t>
            </a:r>
          </a:p>
          <a:p>
            <a:pPr marL="0" indent="0"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en-US" b="1" dirty="0" smtClean="0">
                <a:solidFill>
                  <a:srgbClr val="000000"/>
                </a:solidFill>
                <a:latin typeface="+mj-lt"/>
              </a:rPr>
              <a:t>Carta a </a:t>
            </a:r>
            <a:r>
              <a:rPr lang="en-US" b="1" dirty="0" err="1" smtClean="0">
                <a:solidFill>
                  <a:srgbClr val="000000"/>
                </a:solidFill>
                <a:latin typeface="+mj-lt"/>
              </a:rPr>
              <a:t>Diogneto</a:t>
            </a:r>
            <a:endParaRPr lang="en-US" b="1" dirty="0">
              <a:solidFill>
                <a:srgbClr val="000000"/>
              </a:solidFill>
              <a:latin typeface="+mj-lt"/>
            </a:endParaRPr>
          </a:p>
          <a:p>
            <a:pPr marL="0" indent="0">
              <a:lnSpc>
                <a:spcPct val="120000"/>
              </a:lnSpc>
              <a:buNone/>
            </a:pPr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1589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18408" y="273676"/>
            <a:ext cx="9127880" cy="1752599"/>
          </a:xfrm>
        </p:spPr>
        <p:txBody>
          <a:bodyPr/>
          <a:lstStyle/>
          <a:p>
            <a:r>
              <a:rPr lang="pt-BR" dirty="0" smtClean="0"/>
              <a:t>A CASA PARA OS  PRIMEIROS CRISTÃOS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45672" y="2319269"/>
            <a:ext cx="10402891" cy="3124201"/>
          </a:xfrm>
        </p:spPr>
        <p:txBody>
          <a:bodyPr>
            <a:noAutofit/>
          </a:bodyPr>
          <a:lstStyle/>
          <a:p>
            <a:r>
              <a:rPr lang="pt-BR" dirty="0" smtClean="0"/>
              <a:t>ORGANIZADOS EM COMUNIDADES </a:t>
            </a:r>
            <a:r>
              <a:rPr lang="pt-BR" dirty="0" smtClean="0"/>
              <a:t>PEQUENAS - </a:t>
            </a:r>
            <a:r>
              <a:rPr lang="pt-BR" dirty="0" smtClean="0"/>
              <a:t>COM POUCAS PESSOAS</a:t>
            </a:r>
          </a:p>
          <a:p>
            <a:r>
              <a:rPr lang="pt-BR" dirty="0" smtClean="0"/>
              <a:t>SE CONHECIAM  E PARTILHAVAM A REFEIÇÃO  </a:t>
            </a:r>
          </a:p>
          <a:p>
            <a:r>
              <a:rPr lang="pt-BR" dirty="0" smtClean="0"/>
              <a:t>NOVO ESTILO DE VIDA –SEGUIMENTO DE JESUS CRISTO</a:t>
            </a:r>
          </a:p>
          <a:p>
            <a:r>
              <a:rPr lang="pt-BR" dirty="0" smtClean="0"/>
              <a:t>SUA CREDIBILIDADE: TESTEMUNHO DE COMUNHÃO </a:t>
            </a:r>
          </a:p>
          <a:p>
            <a:r>
              <a:rPr lang="pt-BR" dirty="0" smtClean="0"/>
              <a:t>FIDELIDADE AO ENSINAMENTO DOS APÓSTOLOS</a:t>
            </a:r>
          </a:p>
          <a:p>
            <a:r>
              <a:rPr lang="pt-BR" dirty="0" smtClean="0"/>
              <a:t>LITRUGIA CELEBRADA</a:t>
            </a:r>
          </a:p>
          <a:p>
            <a:r>
              <a:rPr lang="pt-BR" dirty="0" smtClean="0"/>
              <a:t>DIACONIA DA CARIDADE FRATERNA</a:t>
            </a:r>
          </a:p>
          <a:p>
            <a:r>
              <a:rPr lang="pt-BR" dirty="0" smtClean="0"/>
              <a:t>MARTIRIA DA FÉ E DA ESPERANÇA – REINO DE DEUS</a:t>
            </a:r>
            <a:endParaRPr lang="pt-BR" dirty="0"/>
          </a:p>
        </p:txBody>
      </p:sp>
      <p:pic>
        <p:nvPicPr>
          <p:cNvPr id="3074" name="Picture 2" descr="Resultado de imagem para PRIMEIRAS COMUNIDADES CRISTÃ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721" y="3566641"/>
            <a:ext cx="2827096" cy="239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29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78039" y="2034862"/>
            <a:ext cx="6980348" cy="39861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i="1" dirty="0" smtClean="0"/>
              <a:t> Eles eram perseverantes</a:t>
            </a:r>
          </a:p>
          <a:p>
            <a:r>
              <a:rPr lang="pt-BR" sz="3200" i="1" dirty="0"/>
              <a:t> </a:t>
            </a:r>
            <a:r>
              <a:rPr lang="pt-BR" sz="3200" i="1" dirty="0" smtClean="0"/>
              <a:t>No</a:t>
            </a:r>
            <a:r>
              <a:rPr lang="pt-BR" sz="3200" i="1" dirty="0"/>
              <a:t> </a:t>
            </a:r>
            <a:r>
              <a:rPr lang="pt-BR" sz="3200" b="1" i="1" dirty="0">
                <a:solidFill>
                  <a:srgbClr val="FF0000"/>
                </a:solidFill>
              </a:rPr>
              <a:t>ensinamento dos apóstolos, </a:t>
            </a:r>
            <a:endParaRPr lang="pt-BR" sz="3200" b="1" i="1" dirty="0" smtClean="0">
              <a:solidFill>
                <a:srgbClr val="FF0000"/>
              </a:solidFill>
            </a:endParaRPr>
          </a:p>
          <a:p>
            <a:r>
              <a:rPr lang="pt-BR" sz="3200" i="1" dirty="0"/>
              <a:t>N</a:t>
            </a:r>
            <a:r>
              <a:rPr lang="pt-BR" sz="3200" i="1" dirty="0" smtClean="0"/>
              <a:t>a</a:t>
            </a:r>
            <a:r>
              <a:rPr lang="pt-BR" sz="3200" i="1" dirty="0"/>
              <a:t> </a:t>
            </a:r>
            <a:r>
              <a:rPr lang="pt-BR" sz="3200" b="1" i="1" dirty="0" smtClean="0">
                <a:solidFill>
                  <a:srgbClr val="FF0000"/>
                </a:solidFill>
              </a:rPr>
              <a:t>comunhão de vida</a:t>
            </a:r>
          </a:p>
          <a:p>
            <a:r>
              <a:rPr lang="pt-BR" sz="3200" i="1" dirty="0" smtClean="0"/>
              <a:t>Na </a:t>
            </a:r>
            <a:r>
              <a:rPr lang="pt-BR" sz="3200" b="1" i="1" dirty="0" smtClean="0">
                <a:solidFill>
                  <a:srgbClr val="FF0000"/>
                </a:solidFill>
              </a:rPr>
              <a:t>fração do pão</a:t>
            </a:r>
          </a:p>
          <a:p>
            <a:r>
              <a:rPr lang="pt-BR" sz="3200" i="1" dirty="0" smtClean="0"/>
              <a:t>E nas </a:t>
            </a:r>
            <a:r>
              <a:rPr lang="pt-BR" sz="3200" b="1" i="1" dirty="0" smtClean="0">
                <a:solidFill>
                  <a:srgbClr val="FF0000"/>
                </a:solidFill>
              </a:rPr>
              <a:t>orações.</a:t>
            </a:r>
          </a:p>
          <a:p>
            <a:pPr marL="0" indent="0" algn="ctr">
              <a:buNone/>
            </a:pPr>
            <a:r>
              <a:rPr lang="pt-BR" sz="3200" i="1" dirty="0" smtClean="0"/>
              <a:t>Os fiéis estavam  unidos  e tinham tudo em comum.  O Senhor acrescentava ao grupo, dia após dia, os que eram </a:t>
            </a:r>
            <a:r>
              <a:rPr lang="pt-BR" sz="4000" b="1" i="1" dirty="0" smtClean="0"/>
              <a:t>salvos.</a:t>
            </a:r>
            <a:r>
              <a:rPr lang="pt-BR" sz="4000" b="1" i="1" dirty="0"/>
              <a:t> </a:t>
            </a:r>
          </a:p>
        </p:txBody>
      </p:sp>
      <p:pic>
        <p:nvPicPr>
          <p:cNvPr id="2050" name="Picture 2" descr="Resultado de imagem para pentecoste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47"/>
          <a:stretch/>
        </p:blipFill>
        <p:spPr bwMode="auto">
          <a:xfrm>
            <a:off x="7827727" y="0"/>
            <a:ext cx="4364273" cy="66712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966524" y="138638"/>
            <a:ext cx="9956800" cy="1143000"/>
          </a:xfrm>
        </p:spPr>
        <p:txBody>
          <a:bodyPr/>
          <a:lstStyle/>
          <a:p>
            <a:r>
              <a:rPr lang="pt-BR" dirty="0" smtClean="0"/>
              <a:t>Atos dos Apóstolos 2, 42-47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5013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 - UNA CHIESA MISSIONARIA, COMUNIONE DI COMUNITA medio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209" y="1171978"/>
            <a:ext cx="6772731" cy="5686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97189" y="193261"/>
            <a:ext cx="10018713" cy="1752599"/>
          </a:xfrm>
        </p:spPr>
        <p:txBody>
          <a:bodyPr/>
          <a:lstStyle/>
          <a:p>
            <a:r>
              <a:rPr lang="pt-BR" dirty="0" smtClean="0"/>
              <a:t>COMUNIDADE DE COMUNIDADES HOJE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0365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Hans Urs von Balthasar</a:t>
            </a:r>
            <a:br>
              <a:rPr lang="pt-BR" dirty="0" smtClean="0"/>
            </a:br>
            <a:r>
              <a:rPr lang="it-IT" i="1" dirty="0"/>
              <a:t>El compromisso del cristiano en el mundo. </a:t>
            </a:r>
            <a:r>
              <a:rPr lang="it-IT" dirty="0"/>
              <a:t> </a:t>
            </a:r>
            <a:r>
              <a:rPr lang="pt-BR" dirty="0"/>
              <a:t>Madrid: Ed. </a:t>
            </a:r>
            <a:r>
              <a:rPr lang="pt-BR" dirty="0" err="1"/>
              <a:t>Encuentro</a:t>
            </a:r>
            <a:r>
              <a:rPr lang="pt-BR" dirty="0"/>
              <a:t>, 1978.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pt-BR" sz="3600" dirty="0"/>
              <a:t>O pequeno rebanho pode ser sempre portador de um novo impulso e de novas energias. Deus está com ele – quem será contra ele? (</a:t>
            </a:r>
            <a:r>
              <a:rPr lang="pt-BR" sz="3600" dirty="0" err="1"/>
              <a:t>Rm</a:t>
            </a:r>
            <a:r>
              <a:rPr lang="pt-BR" sz="3600" dirty="0"/>
              <a:t> 8,32) – porém, ademais, </a:t>
            </a:r>
            <a:r>
              <a:rPr lang="pt-BR" sz="3600" dirty="0" smtClean="0"/>
              <a:t>Deus </a:t>
            </a:r>
            <a:r>
              <a:rPr lang="pt-BR" sz="3600" dirty="0"/>
              <a:t>faz que ali onde o pequeno rebanho acreditava estar sozinho, encontre apoio e solidariedade. </a:t>
            </a:r>
          </a:p>
        </p:txBody>
      </p:sp>
    </p:spTree>
    <p:extLst>
      <p:ext uri="{BB962C8B-B14F-4D97-AF65-F5344CB8AC3E}">
        <p14:creationId xmlns:p14="http://schemas.microsoft.com/office/powerpoint/2010/main" val="1687184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38856" y="1482142"/>
            <a:ext cx="10018713" cy="3124201"/>
          </a:xfrm>
        </p:spPr>
        <p:txBody>
          <a:bodyPr>
            <a:noAutofit/>
          </a:bodyPr>
          <a:lstStyle/>
          <a:p>
            <a:r>
              <a:rPr lang="pt-BR" sz="3600" dirty="0"/>
              <a:t>(...) É a comunidade daqueles para quem </a:t>
            </a:r>
            <a:r>
              <a:rPr lang="pt-BR" sz="3600" dirty="0">
                <a:solidFill>
                  <a:srgbClr val="FF0000"/>
                </a:solidFill>
              </a:rPr>
              <a:t>a Palavra não se converteu em uma teoria abstrata, </a:t>
            </a:r>
            <a:r>
              <a:rPr lang="pt-BR" sz="3600" dirty="0"/>
              <a:t>senão numa presença viva, </a:t>
            </a:r>
            <a:r>
              <a:rPr lang="pt-BR" sz="3600" dirty="0">
                <a:solidFill>
                  <a:srgbClr val="FF0000"/>
                </a:solidFill>
              </a:rPr>
              <a:t>pessoal e trinitária </a:t>
            </a:r>
            <a:r>
              <a:rPr lang="pt-BR" sz="3600" dirty="0"/>
              <a:t>no amor fraterno e na comunhão sacramental e existencial. Ali onde existe uma comunidade assim, acontece em sua matriz originária a libertação do mundo.  (</a:t>
            </a:r>
            <a:r>
              <a:rPr lang="pt-BR" sz="3600" dirty="0" err="1"/>
              <a:t>pag</a:t>
            </a:r>
            <a:r>
              <a:rPr lang="pt-BR" sz="3600" dirty="0"/>
              <a:t> 110</a:t>
            </a:r>
            <a:r>
              <a:rPr lang="pt-BR" sz="3600" dirty="0" smtClean="0"/>
              <a:t>).</a:t>
            </a:r>
          </a:p>
          <a:p>
            <a:r>
              <a:rPr lang="pt-BR" sz="3600" dirty="0" smtClean="0"/>
              <a:t>Ali </a:t>
            </a:r>
            <a:r>
              <a:rPr lang="pt-BR" sz="3600" dirty="0"/>
              <a:t>cessa também </a:t>
            </a:r>
            <a:r>
              <a:rPr lang="pt-BR" sz="3600" dirty="0">
                <a:solidFill>
                  <a:srgbClr val="FF0000"/>
                </a:solidFill>
              </a:rPr>
              <a:t>o medo diante do desafio apresentado pelas propostas ateias de liberdade </a:t>
            </a:r>
            <a:r>
              <a:rPr lang="pt-BR" sz="3600" dirty="0"/>
              <a:t>(...). </a:t>
            </a:r>
          </a:p>
        </p:txBody>
      </p:sp>
    </p:spTree>
    <p:extLst>
      <p:ext uri="{BB962C8B-B14F-4D97-AF65-F5344CB8AC3E}">
        <p14:creationId xmlns:p14="http://schemas.microsoft.com/office/powerpoint/2010/main" val="35512089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xe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EBEC8F79-A447-43FC-8E81-85E8468AF3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131</TotalTime>
  <Words>980</Words>
  <Application>Microsoft Office PowerPoint</Application>
  <PresentationFormat>Personalizar</PresentationFormat>
  <Paragraphs>116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Paralaxe</vt:lpstr>
      <vt:lpstr>A IGREJA NAS CASAS</vt:lpstr>
      <vt:lpstr>JESUS NA CASA</vt:lpstr>
      <vt:lpstr>PRIMEIROS CRISTÃOS</vt:lpstr>
      <vt:lpstr>CASA CRISTÃ NA CIDADE</vt:lpstr>
      <vt:lpstr>A CASA PARA OS  PRIMEIROS CRISTÃOS</vt:lpstr>
      <vt:lpstr>Atos dos Apóstolos 2, 42-47</vt:lpstr>
      <vt:lpstr>COMUNIDADE DE COMUNIDADES HOJE</vt:lpstr>
      <vt:lpstr>Hans Urs von Balthasar El compromisso del cristiano en el mundo.  Madrid: Ed. Encuentro, 1978. </vt:lpstr>
      <vt:lpstr>Apresentação do PowerPoint</vt:lpstr>
      <vt:lpstr>COMO SE FORMAM?</vt:lpstr>
      <vt:lpstr>QUEM COORDENA?</vt:lpstr>
      <vt:lpstr>COMUNIDADE E EUCARISTIA</vt:lpstr>
      <vt:lpstr>O MINISTRO ORDENADO</vt:lpstr>
      <vt:lpstr>COMUNIDADE: UMA CASA COM 4 PILARES</vt:lpstr>
      <vt:lpstr>PALAVRA</vt:lpstr>
      <vt:lpstr>PÃO</vt:lpstr>
      <vt:lpstr>CARIDADE</vt:lpstr>
      <vt:lpstr>AÇÃO MISSIONÁRIA</vt:lpstr>
      <vt:lpstr>RUMO À CASA DA  SANTÍSSIMA TRINDADE </vt:lpstr>
    </vt:vector>
  </TitlesOfParts>
  <Company>PUCRS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ALEGRIA DO AMOR  EM FAMÍLIA</dc:title>
  <dc:creator>Leomar Antonio Brustolin</dc:creator>
  <cp:lastModifiedBy>Dom Leomar</cp:lastModifiedBy>
  <cp:revision>17</cp:revision>
  <dcterms:created xsi:type="dcterms:W3CDTF">2016-06-22T12:03:28Z</dcterms:created>
  <dcterms:modified xsi:type="dcterms:W3CDTF">2019-10-14T13:33:41Z</dcterms:modified>
</cp:coreProperties>
</file>